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8"/>
  </p:notesMasterIdLst>
  <p:handoutMasterIdLst>
    <p:handoutMasterId r:id="rId59"/>
  </p:handoutMasterIdLst>
  <p:sldIdLst>
    <p:sldId id="259" r:id="rId2"/>
    <p:sldId id="294" r:id="rId3"/>
    <p:sldId id="322" r:id="rId4"/>
    <p:sldId id="280" r:id="rId5"/>
    <p:sldId id="360" r:id="rId6"/>
    <p:sldId id="361" r:id="rId7"/>
    <p:sldId id="267" r:id="rId8"/>
    <p:sldId id="305" r:id="rId9"/>
    <p:sldId id="306" r:id="rId10"/>
    <p:sldId id="307" r:id="rId11"/>
    <p:sldId id="310" r:id="rId12"/>
    <p:sldId id="311" r:id="rId13"/>
    <p:sldId id="312" r:id="rId14"/>
    <p:sldId id="313" r:id="rId15"/>
    <p:sldId id="314" r:id="rId16"/>
    <p:sldId id="315" r:id="rId17"/>
    <p:sldId id="318" r:id="rId18"/>
    <p:sldId id="319" r:id="rId19"/>
    <p:sldId id="358" r:id="rId20"/>
    <p:sldId id="320" r:id="rId21"/>
    <p:sldId id="309" r:id="rId22"/>
    <p:sldId id="323" r:id="rId23"/>
    <p:sldId id="321" r:id="rId24"/>
    <p:sldId id="324" r:id="rId25"/>
    <p:sldId id="325" r:id="rId26"/>
    <p:sldId id="359" r:id="rId27"/>
    <p:sldId id="327" r:id="rId28"/>
    <p:sldId id="329" r:id="rId29"/>
    <p:sldId id="330" r:id="rId30"/>
    <p:sldId id="362" r:id="rId31"/>
    <p:sldId id="363" r:id="rId32"/>
    <p:sldId id="364" r:id="rId33"/>
    <p:sldId id="365" r:id="rId34"/>
    <p:sldId id="366" r:id="rId35"/>
    <p:sldId id="367" r:id="rId36"/>
    <p:sldId id="332" r:id="rId37"/>
    <p:sldId id="368" r:id="rId38"/>
    <p:sldId id="337" r:id="rId39"/>
    <p:sldId id="331" r:id="rId40"/>
    <p:sldId id="369" r:id="rId41"/>
    <p:sldId id="370" r:id="rId42"/>
    <p:sldId id="371" r:id="rId43"/>
    <p:sldId id="372" r:id="rId44"/>
    <p:sldId id="373" r:id="rId45"/>
    <p:sldId id="342" r:id="rId46"/>
    <p:sldId id="340" r:id="rId47"/>
    <p:sldId id="374" r:id="rId48"/>
    <p:sldId id="347" r:id="rId49"/>
    <p:sldId id="348" r:id="rId50"/>
    <p:sldId id="278" r:id="rId51"/>
    <p:sldId id="349" r:id="rId52"/>
    <p:sldId id="350" r:id="rId53"/>
    <p:sldId id="353" r:id="rId54"/>
    <p:sldId id="354" r:id="rId55"/>
    <p:sldId id="356" r:id="rId56"/>
    <p:sldId id="357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D95"/>
    <a:srgbClr val="3D3D3D"/>
    <a:srgbClr val="FEFEF4"/>
    <a:srgbClr val="FDFDDF"/>
    <a:srgbClr val="525252"/>
    <a:srgbClr val="FCFBFA"/>
    <a:srgbClr val="F8F8F6"/>
    <a:srgbClr val="F4F3EE"/>
    <a:srgbClr val="E0E0D8"/>
    <a:srgbClr val="F4F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9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184" y="212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2023. 5. 5.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2023. 5. 5.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3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1.png"/><Relationship Id="rId4" Type="http://schemas.openxmlformats.org/officeDocument/2006/relationships/image" Target="../media/image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jpeg"/><Relationship Id="rId4" Type="http://schemas.openxmlformats.org/officeDocument/2006/relationships/image" Target="../media/image2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jpeg"/><Relationship Id="rId4" Type="http://schemas.openxmlformats.org/officeDocument/2006/relationships/image" Target="../media/image212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eg"/><Relationship Id="rId5" Type="http://schemas.openxmlformats.org/officeDocument/2006/relationships/image" Target="../media/image218.png"/><Relationship Id="rId4" Type="http://schemas.openxmlformats.org/officeDocument/2006/relationships/image" Target="../media/image21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71378" y="135701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7200" b="1" spc="-300" dirty="0">
              <a:solidFill>
                <a:schemeClr val="bg2">
                  <a:lumMod val="75000"/>
                  <a:alpha val="3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402" y="1138896"/>
            <a:ext cx="70010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pc="-300" dirty="0">
                <a:solidFill>
                  <a:schemeClr val="accent1">
                    <a:alpha val="70000"/>
                  </a:schemeClr>
                </a:solidFill>
              </a:rPr>
              <a:t>출생아 수</a:t>
            </a:r>
            <a:endParaRPr lang="en-US" altLang="ko-KR" sz="66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r>
              <a:rPr lang="ko-KR" altLang="en-US" sz="7200" b="1" spc="-300" dirty="0">
                <a:solidFill>
                  <a:schemeClr val="accent1">
                    <a:alpha val="70000"/>
                  </a:schemeClr>
                </a:solidFill>
              </a:rPr>
              <a:t>데이터 </a:t>
            </a:r>
            <a:endParaRPr lang="en-US" altLang="ko-KR" sz="7200" b="1" spc="-300" dirty="0">
              <a:solidFill>
                <a:schemeClr val="accent1">
                  <a:alpha val="70000"/>
                </a:schemeClr>
              </a:solidFill>
            </a:endParaRPr>
          </a:p>
          <a:p>
            <a:r>
              <a:rPr lang="ko-KR" altLang="en-US" sz="7200" b="1" spc="-300" dirty="0">
                <a:solidFill>
                  <a:schemeClr val="accent1">
                    <a:alpha val="70000"/>
                  </a:schemeClr>
                </a:solidFill>
              </a:rPr>
              <a:t>분석과 활용</a:t>
            </a:r>
            <a:endParaRPr lang="en-US" altLang="ko-KR" sz="7200" b="1" spc="-300" dirty="0">
              <a:solidFill>
                <a:schemeClr val="accent1">
                  <a:alpha val="7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이등변 삼각형 4"/>
          <p:cNvSpPr/>
          <p:nvPr/>
        </p:nvSpPr>
        <p:spPr>
          <a:xfrm>
            <a:off x="8286490" y="1463491"/>
            <a:ext cx="3756279" cy="2767130"/>
          </a:xfrm>
          <a:prstGeom prst="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>
            <a:off x="7628536" y="2363721"/>
            <a:ext cx="2165604" cy="1866900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0" descr="유모차 단색으로 채워진">
            <a:extLst>
              <a:ext uri="{FF2B5EF4-FFF2-40B4-BE49-F238E27FC236}">
                <a16:creationId xmlns:a16="http://schemas.microsoft.com/office/drawing/2014/main" id="{6196EA04-02EA-4243-86A0-9419F02BF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3301" y="2455540"/>
            <a:ext cx="1842655" cy="184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>
            <a:off x="6096000" y="908019"/>
            <a:ext cx="0" cy="59499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879EC-03B2-4240-8AD9-EC703FD3918D}"/>
              </a:ext>
            </a:extLst>
          </p:cNvPr>
          <p:cNvSpPr txBox="1"/>
          <p:nvPr/>
        </p:nvSpPr>
        <p:spPr>
          <a:xfrm>
            <a:off x="1210138" y="441990"/>
            <a:ext cx="3571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Split</a:t>
            </a:r>
            <a:r>
              <a:rPr lang="ko-KR" altLang="en-US" sz="2200" b="1" dirty="0"/>
              <a:t>메서드와 열 추가 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DFAD8D2-CE24-BF4D-BE2B-0BD5C071F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265311"/>
            <a:ext cx="5578874" cy="307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52E703-C22F-C64E-B33A-5B4E0DD6F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1827456"/>
            <a:ext cx="1806820" cy="4813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55F02FE-C7BB-8940-B661-9E9D31D14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408" y="1827456"/>
            <a:ext cx="3653274" cy="976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CA9B062-903F-0342-995B-4F537F34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1408" y="3145984"/>
            <a:ext cx="3650275" cy="2987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F1678AC-5E85-4FBF-859B-247DA9AC7D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9645" y="1827456"/>
            <a:ext cx="3130947" cy="3933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01789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>
            <a:off x="6096000" y="908019"/>
            <a:ext cx="0" cy="59499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879EC-03B2-4240-8AD9-EC703FD3918D}"/>
              </a:ext>
            </a:extLst>
          </p:cNvPr>
          <p:cNvSpPr txBox="1"/>
          <p:nvPr/>
        </p:nvSpPr>
        <p:spPr>
          <a:xfrm>
            <a:off x="1210138" y="441990"/>
            <a:ext cx="23166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성별 데이터 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E30674-C84B-1D4A-8571-D9E403C1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01" y="1404957"/>
            <a:ext cx="5435600" cy="4308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B6D438-FD09-6240-ADAB-64319A75C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01" y="2088023"/>
            <a:ext cx="4495800" cy="35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6FD54F-7FB1-C849-9053-071D99D31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01" y="2695816"/>
            <a:ext cx="5510143" cy="1028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71A286-8CFD-9F4A-833F-B4213066C1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01" y="3976709"/>
            <a:ext cx="4343400" cy="266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04FFC4-A2A2-BB4B-8F2D-FF5617623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01" y="4495602"/>
            <a:ext cx="3675457" cy="5202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8021E6-DD0C-0B4F-BA30-C4B4C0B17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01" y="5268065"/>
            <a:ext cx="3675451" cy="1255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224BFB-5BDE-4945-A9BA-488D9F7D3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7300" y="2088023"/>
            <a:ext cx="5423769" cy="35442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321BD5-B61C-41B4-BD2A-44D27CCC56AE}"/>
              </a:ext>
            </a:extLst>
          </p:cNvPr>
          <p:cNvSpPr txBox="1"/>
          <p:nvPr/>
        </p:nvSpPr>
        <p:spPr>
          <a:xfrm>
            <a:off x="6441977" y="2088023"/>
            <a:ext cx="5329092" cy="51938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073247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>
            <a:off x="6096000" y="908019"/>
            <a:ext cx="0" cy="59499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879EC-03B2-4240-8AD9-EC703FD3918D}"/>
              </a:ext>
            </a:extLst>
          </p:cNvPr>
          <p:cNvSpPr txBox="1"/>
          <p:nvPr/>
        </p:nvSpPr>
        <p:spPr>
          <a:xfrm>
            <a:off x="1149178" y="441990"/>
            <a:ext cx="31009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/>
              <a:t>‘</a:t>
            </a:r>
            <a:r>
              <a:rPr lang="ko-KR" altLang="en-US" sz="2200" b="1" dirty="0"/>
              <a:t>출생아 수</a:t>
            </a:r>
            <a:r>
              <a:rPr lang="en-US" altLang="ko-KR" sz="2200" b="1" dirty="0"/>
              <a:t>’</a:t>
            </a:r>
            <a:r>
              <a:rPr lang="ko-KR" altLang="en-US" sz="2200" b="1" dirty="0"/>
              <a:t> 형 변환하기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7FF6F2-9A14-774F-9E41-B08B0CD4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4" y="1339964"/>
            <a:ext cx="1566321" cy="420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FC42BA-348B-064B-B017-C0434C47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14" y="1939716"/>
            <a:ext cx="3877899" cy="26893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1D356B-EE01-CD41-A5E9-639D46488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14" y="4808199"/>
            <a:ext cx="3480245" cy="4679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BEC09E4-721B-594D-B2E7-C7E22318A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4" y="5518181"/>
            <a:ext cx="5633424" cy="403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C9F577C-1FA6-C24A-8012-FB75B3D9B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687" y="845164"/>
            <a:ext cx="4889500" cy="800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E69ECF5-1EC2-5340-9818-89EB0B79B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6687" y="1780966"/>
            <a:ext cx="5257800" cy="31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B635511-7EFD-E341-A59C-C86EBA4FC5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686" y="3551800"/>
            <a:ext cx="5257795" cy="446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65DC4A-C450-2043-A139-D8C6FCD37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6685" y="2380012"/>
            <a:ext cx="4889499" cy="449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62FC572-7A65-4E4D-997B-805ED5558F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4170" y="2997208"/>
            <a:ext cx="752430" cy="401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4B238E-7B1B-4B4B-BB2D-CBF728A5CF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6685" y="4131829"/>
            <a:ext cx="2717800" cy="406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AACF65C-FA7A-9A4D-A083-BFE0083023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6685" y="4691098"/>
            <a:ext cx="3124195" cy="20573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753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>
            <a:off x="6096000" y="908019"/>
            <a:ext cx="0" cy="594998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7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5879EC-03B2-4240-8AD9-EC703FD3918D}"/>
              </a:ext>
            </a:extLst>
          </p:cNvPr>
          <p:cNvSpPr txBox="1"/>
          <p:nvPr/>
        </p:nvSpPr>
        <p:spPr>
          <a:xfrm>
            <a:off x="1210138" y="441990"/>
            <a:ext cx="4684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전국</a:t>
            </a:r>
            <a:r>
              <a:rPr lang="en-US" altLang="ko-KR" sz="2200" b="1" dirty="0"/>
              <a:t>,</a:t>
            </a:r>
            <a:r>
              <a:rPr lang="ko-KR" altLang="en-US" sz="2200" b="1" dirty="0"/>
              <a:t> 전체 성별 데이터 수정 및 추출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67CEB38-4F9E-3449-9F29-3B8794D3C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53" y="1086657"/>
            <a:ext cx="4684296" cy="7345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DB643D-4785-B448-B8B1-2CE2275E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53" y="1976638"/>
            <a:ext cx="4961824" cy="1191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686E95-D6A4-B94F-8ACD-CB2ED1CB0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00" y="3429000"/>
            <a:ext cx="5114368" cy="664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3A826C-D740-7045-ABB0-4ADD75E38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53" y="4359152"/>
            <a:ext cx="3951972" cy="2254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8918A6D-94D0-D240-870F-5B72B1895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6986" y="908019"/>
            <a:ext cx="4837759" cy="725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5553CD-3C22-5B49-BF50-62CD57392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985" y="1815089"/>
            <a:ext cx="5148149" cy="3558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02CA412-77F4-EC48-9FA7-64448CDD68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985" y="2352139"/>
            <a:ext cx="5276272" cy="20908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3185A2-0296-5843-B59F-AACC87EED4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6985" y="4575616"/>
            <a:ext cx="5617922" cy="301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0C3E3D7-ECC5-284C-90DE-1C53651A9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6986" y="5055847"/>
            <a:ext cx="5148143" cy="1665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A95BE9C7-4649-4804-8730-761B27E1B7ED}"/>
              </a:ext>
            </a:extLst>
          </p:cNvPr>
          <p:cNvSpPr/>
          <p:nvPr/>
        </p:nvSpPr>
        <p:spPr>
          <a:xfrm>
            <a:off x="6301410" y="4026728"/>
            <a:ext cx="5151848" cy="4162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79539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8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16" name="직선 연결선 22">
            <a:extLst>
              <a:ext uri="{FF2B5EF4-FFF2-40B4-BE49-F238E27FC236}">
                <a16:creationId xmlns:a16="http://schemas.microsoft.com/office/drawing/2014/main" id="{952D8075-FF6F-F34F-90F2-3CD75747087B}"/>
              </a:ext>
            </a:extLst>
          </p:cNvPr>
          <p:cNvCxnSpPr>
            <a:cxnSpLocks/>
          </p:cNvCxnSpPr>
          <p:nvPr/>
        </p:nvCxnSpPr>
        <p:spPr>
          <a:xfrm>
            <a:off x="6096000" y="872877"/>
            <a:ext cx="0" cy="59851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1B6533A-93A3-8045-809B-E46DF45E08CB}"/>
              </a:ext>
            </a:extLst>
          </p:cNvPr>
          <p:cNvSpPr txBox="1"/>
          <p:nvPr/>
        </p:nvSpPr>
        <p:spPr>
          <a:xfrm>
            <a:off x="1210138" y="441990"/>
            <a:ext cx="52822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전국</a:t>
            </a:r>
            <a:r>
              <a:rPr lang="en-US" altLang="ko-KR" sz="2200" b="1" dirty="0"/>
              <a:t>,</a:t>
            </a:r>
            <a:r>
              <a:rPr lang="ko-KR" altLang="en-US" sz="2200" b="1" dirty="0"/>
              <a:t> 전체 성별 데이터 그래프</a:t>
            </a:r>
            <a:r>
              <a:rPr lang="en-US" altLang="ko-KR" sz="2200" b="1" dirty="0"/>
              <a:t>(Seaborn)</a:t>
            </a:r>
            <a:endParaRPr lang="ko-KR" altLang="en-US" sz="2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B78CD1-E8C5-2040-86B4-66C21A25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96" y="1089567"/>
            <a:ext cx="3066785" cy="3370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743C78-7019-514E-84A9-7008B5DDA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76" y="1548568"/>
            <a:ext cx="5282216" cy="678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B4F6FB-F724-1544-945B-139951B5E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87" y="2482589"/>
            <a:ext cx="5084314" cy="1486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9ABF5B-210B-0A40-B50E-702AA9351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18" y="4115194"/>
            <a:ext cx="4492873" cy="5558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736EF7-3B2E-304B-AFEE-E58E6C9B3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18" y="4930170"/>
            <a:ext cx="5172384" cy="1517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DF07437-C1FA-A241-B94F-ACFC7B84B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620" y="1747875"/>
            <a:ext cx="5644682" cy="5588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ABED9C9-DFC9-F043-9006-E1712B6D66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912" y="2555000"/>
            <a:ext cx="5502070" cy="2571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3362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>
            <a:off x="6096000" y="872877"/>
            <a:ext cx="0" cy="59851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9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9" y="441991"/>
            <a:ext cx="4885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전국을 제외한 데이터프레임을 시각화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EB193F-D1E5-3249-B8DF-A5EEE8D0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90" y="1201757"/>
            <a:ext cx="5235302" cy="535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91F64E-C4DD-BD46-ABFB-CFA0F60EE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90" y="1886144"/>
            <a:ext cx="5235302" cy="1838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65EEF3-38DB-CA42-A6DB-3A9022FFC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89" y="3910990"/>
            <a:ext cx="5168188" cy="500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47A594-AA2A-4147-AA70-117BEDB07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489" y="4566649"/>
            <a:ext cx="5360932" cy="1803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BD7DC0A-5CE1-AD40-840C-230769E7F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187" y="1201756"/>
            <a:ext cx="5080340" cy="5153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604F864-9CA8-F445-B250-4C9B108300E7}"/>
              </a:ext>
            </a:extLst>
          </p:cNvPr>
          <p:cNvSpPr txBox="1"/>
          <p:nvPr/>
        </p:nvSpPr>
        <p:spPr>
          <a:xfrm>
            <a:off x="6253187" y="476218"/>
            <a:ext cx="544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전국을 제외</a:t>
            </a:r>
            <a:r>
              <a:rPr lang="en-US" altLang="ko-KR" b="1" dirty="0"/>
              <a:t>,</a:t>
            </a:r>
            <a:r>
              <a:rPr lang="ko-KR" altLang="en-US" b="1" dirty="0"/>
              <a:t> 성별 전체인 데이터프레임을 시각화</a:t>
            </a:r>
            <a:endParaRPr lang="en-US" altLang="ko-KR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F750575-F992-E449-9CF8-40D9F58FE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3180" y="1883673"/>
            <a:ext cx="5080340" cy="17886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EDFD11-1240-BF42-9792-CFA5D6103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179" y="3875441"/>
            <a:ext cx="5281684" cy="5481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AD09DED-C0BF-A544-81EF-A1D83B9AB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3179" y="4600645"/>
            <a:ext cx="5348271" cy="17698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DBE15C6D-9CA9-4DC1-AC21-2D3546CF6405}"/>
              </a:ext>
            </a:extLst>
          </p:cNvPr>
          <p:cNvSpPr/>
          <p:nvPr/>
        </p:nvSpPr>
        <p:spPr>
          <a:xfrm>
            <a:off x="9253057" y="5933150"/>
            <a:ext cx="1628550" cy="316648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7317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65813" y="324551"/>
            <a:ext cx="7199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10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441990"/>
            <a:ext cx="4370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필요한 데이터 추출하여 비교하기</a:t>
            </a:r>
          </a:p>
        </p:txBody>
      </p:sp>
      <p:cxnSp>
        <p:nvCxnSpPr>
          <p:cNvPr id="16" name="직선 연결선 22">
            <a:extLst>
              <a:ext uri="{FF2B5EF4-FFF2-40B4-BE49-F238E27FC236}">
                <a16:creationId xmlns:a16="http://schemas.microsoft.com/office/drawing/2014/main" id="{952D8075-FF6F-F34F-90F2-3CD75747087B}"/>
              </a:ext>
            </a:extLst>
          </p:cNvPr>
          <p:cNvCxnSpPr>
            <a:cxnSpLocks/>
          </p:cNvCxnSpPr>
          <p:nvPr/>
        </p:nvCxnSpPr>
        <p:spPr>
          <a:xfrm>
            <a:off x="6096000" y="872877"/>
            <a:ext cx="0" cy="59851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C5CAA48-87C6-E749-A83F-5D3F7F618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66" y="1228371"/>
            <a:ext cx="4682071" cy="3498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D87CBB-0D2F-334F-A648-C072230F4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65" y="1733272"/>
            <a:ext cx="4614968" cy="1531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389DC8-BBB0-B14B-ACAD-FE78649F4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64" y="3517724"/>
            <a:ext cx="4809481" cy="4454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462F32-8F27-7A43-9A6B-F384E583E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64" y="4223104"/>
            <a:ext cx="4966984" cy="18729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8AAF94C-F7F3-0D4C-B58F-42CCD3DD54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262" y="908020"/>
            <a:ext cx="5508410" cy="4943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724730-61E2-0F46-AF44-205145216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263" y="1539249"/>
            <a:ext cx="5250972" cy="2118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E5B24F6-643A-F74E-B33E-C88145AB1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0262" y="3786532"/>
            <a:ext cx="5381370" cy="7409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4A4D58-22C5-2F4A-8754-3060675020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7046" y="4677830"/>
            <a:ext cx="2920136" cy="1985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35321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3A67FBE-610B-4F33-B20C-653A879A35A0}"/>
              </a:ext>
            </a:extLst>
          </p:cNvPr>
          <p:cNvSpPr/>
          <p:nvPr/>
        </p:nvSpPr>
        <p:spPr>
          <a:xfrm>
            <a:off x="4953001" y="0"/>
            <a:ext cx="7239000" cy="6858000"/>
          </a:xfrm>
          <a:custGeom>
            <a:avLst/>
            <a:gdLst>
              <a:gd name="connsiteX0" fmla="*/ 4654669 w 6363933"/>
              <a:gd name="connsiteY0" fmla="*/ 0 h 6858000"/>
              <a:gd name="connsiteX1" fmla="*/ 6363933 w 6363933"/>
              <a:gd name="connsiteY1" fmla="*/ 0 h 6858000"/>
              <a:gd name="connsiteX2" fmla="*/ 6363933 w 6363933"/>
              <a:gd name="connsiteY2" fmla="*/ 6858000 h 6858000"/>
              <a:gd name="connsiteX3" fmla="*/ 0 w 63639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3933" h="6858000">
                <a:moveTo>
                  <a:pt x="4654669" y="0"/>
                </a:moveTo>
                <a:lnTo>
                  <a:pt x="6363933" y="0"/>
                </a:lnTo>
                <a:lnTo>
                  <a:pt x="6363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ED7E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9352" y="2285885"/>
            <a:ext cx="1883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002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6492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2"/>
                </a:solidFill>
                <a:latin typeface="+mn-ea"/>
              </a:rPr>
              <a:t>출생아 수와 다른 자료의 비교</a:t>
            </a:r>
            <a:r>
              <a:rPr lang="en-US" altLang="ko-KR" sz="3200" b="1" spc="-150" dirty="0">
                <a:solidFill>
                  <a:schemeClr val="tx2"/>
                </a:solidFill>
                <a:latin typeface="+mn-ea"/>
              </a:rPr>
              <a:t>&amp;</a:t>
            </a:r>
            <a:r>
              <a:rPr lang="ko-KR" altLang="en-US" sz="3200" b="1" spc="-150" dirty="0">
                <a:solidFill>
                  <a:schemeClr val="tx2"/>
                </a:solidFill>
                <a:latin typeface="+mn-ea"/>
              </a:rPr>
              <a:t>분석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5153" y="3090072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Advanced Python programming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20325793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73CA2560-1220-46E3-8CE0-A6960AF2277D}"/>
              </a:ext>
            </a:extLst>
          </p:cNvPr>
          <p:cNvGrpSpPr/>
          <p:nvPr/>
        </p:nvGrpSpPr>
        <p:grpSpPr>
          <a:xfrm>
            <a:off x="6087372" y="983819"/>
            <a:ext cx="2809875" cy="2809875"/>
            <a:chOff x="6087372" y="983819"/>
            <a:chExt cx="2809875" cy="2809875"/>
          </a:xfrm>
        </p:grpSpPr>
        <p:sp>
          <p:nvSpPr>
            <p:cNvPr id="6" name="타원 5"/>
            <p:cNvSpPr/>
            <p:nvPr/>
          </p:nvSpPr>
          <p:spPr>
            <a:xfrm>
              <a:off x="6087372" y="983819"/>
              <a:ext cx="2809875" cy="2809875"/>
            </a:xfrm>
            <a:prstGeom prst="ellipse">
              <a:avLst/>
            </a:prstGeom>
            <a:pattFill prst="dkDnDiag">
              <a:fgClr>
                <a:schemeClr val="accent4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8" name="그래픽 17" descr="돼지 저금통 단색으로 채워진">
              <a:extLst>
                <a:ext uri="{FF2B5EF4-FFF2-40B4-BE49-F238E27FC236}">
                  <a16:creationId xmlns:a16="http://schemas.microsoft.com/office/drawing/2014/main" id="{B7C4984E-1191-476A-B463-9281043CA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325441" y="1862725"/>
              <a:ext cx="1546073" cy="1546073"/>
            </a:xfrm>
            <a:prstGeom prst="rect">
              <a:avLst/>
            </a:prstGeom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61A21AB-7F3C-4B25-BC17-8FBEE1760149}"/>
              </a:ext>
            </a:extLst>
          </p:cNvPr>
          <p:cNvGrpSpPr/>
          <p:nvPr/>
        </p:nvGrpSpPr>
        <p:grpSpPr>
          <a:xfrm>
            <a:off x="3294753" y="983819"/>
            <a:ext cx="2809875" cy="2809875"/>
            <a:chOff x="3294753" y="983819"/>
            <a:chExt cx="2809875" cy="2809875"/>
          </a:xfrm>
        </p:grpSpPr>
        <p:sp>
          <p:nvSpPr>
            <p:cNvPr id="2" name="타원 1"/>
            <p:cNvSpPr/>
            <p:nvPr/>
          </p:nvSpPr>
          <p:spPr>
            <a:xfrm>
              <a:off x="3294753" y="983819"/>
              <a:ext cx="2809875" cy="2809875"/>
            </a:xfrm>
            <a:prstGeom prst="ellipse">
              <a:avLst/>
            </a:prstGeom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래픽 27" descr="결혼 반지 단색으로 채워진">
              <a:extLst>
                <a:ext uri="{FF2B5EF4-FFF2-40B4-BE49-F238E27FC236}">
                  <a16:creationId xmlns:a16="http://schemas.microsoft.com/office/drawing/2014/main" id="{978D137D-2A5D-456E-98A1-55A2C462B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51022" y="1013364"/>
              <a:ext cx="1488074" cy="1488074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F41E2D8-846E-43E8-8B86-11125CD18607}"/>
              </a:ext>
            </a:extLst>
          </p:cNvPr>
          <p:cNvGrpSpPr/>
          <p:nvPr/>
        </p:nvGrpSpPr>
        <p:grpSpPr>
          <a:xfrm>
            <a:off x="4691062" y="3400096"/>
            <a:ext cx="2809875" cy="2809875"/>
            <a:chOff x="4691062" y="3400096"/>
            <a:chExt cx="2809875" cy="2809875"/>
          </a:xfrm>
        </p:grpSpPr>
        <p:sp>
          <p:nvSpPr>
            <p:cNvPr id="12" name="타원 11"/>
            <p:cNvSpPr/>
            <p:nvPr/>
          </p:nvSpPr>
          <p:spPr>
            <a:xfrm>
              <a:off x="4691062" y="3400096"/>
              <a:ext cx="2809875" cy="2809875"/>
            </a:xfrm>
            <a:prstGeom prst="ellipse">
              <a:avLst/>
            </a:prstGeom>
            <a:pattFill prst="narHorz">
              <a:fgClr>
                <a:schemeClr val="accent3">
                  <a:lumMod val="7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6" name="그래픽 35" descr="동전 단색으로 채워진">
              <a:extLst>
                <a:ext uri="{FF2B5EF4-FFF2-40B4-BE49-F238E27FC236}">
                  <a16:creationId xmlns:a16="http://schemas.microsoft.com/office/drawing/2014/main" id="{E99C68D8-F4C4-4BE1-992E-B3AB3ED26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48311" y="4775488"/>
              <a:ext cx="1404916" cy="1404916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6F24F93-AA43-4425-818C-D9911FFF4BE7}"/>
              </a:ext>
            </a:extLst>
          </p:cNvPr>
          <p:cNvGrpSpPr/>
          <p:nvPr/>
        </p:nvGrpSpPr>
        <p:grpSpPr>
          <a:xfrm>
            <a:off x="4678196" y="1995158"/>
            <a:ext cx="2809875" cy="2809875"/>
            <a:chOff x="4678196" y="1995158"/>
            <a:chExt cx="2809875" cy="2809875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4300352-0F9A-41FE-9721-7D44A79737FB}"/>
                </a:ext>
              </a:extLst>
            </p:cNvPr>
            <p:cNvSpPr/>
            <p:nvPr/>
          </p:nvSpPr>
          <p:spPr>
            <a:xfrm>
              <a:off x="4678196" y="1995158"/>
              <a:ext cx="2809875" cy="2809875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en-US" altLang="ko-KR" sz="3200" b="1" dirty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r>
                <a:rPr lang="ko-KR" altLang="en-US" sz="3200" b="1" dirty="0" err="1">
                  <a:solidFill>
                    <a:schemeClr val="bg1">
                      <a:lumMod val="95000"/>
                    </a:schemeClr>
                  </a:solidFill>
                </a:rPr>
                <a:t>출생아수</a:t>
              </a:r>
              <a:endParaRPr lang="ko-KR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4" name="그래픽 3" descr="유아용 침대 단색으로 채워진">
              <a:extLst>
                <a:ext uri="{FF2B5EF4-FFF2-40B4-BE49-F238E27FC236}">
                  <a16:creationId xmlns:a16="http://schemas.microsoft.com/office/drawing/2014/main" id="{72F39A14-6F83-4C06-82FD-850659B7C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5339096" y="2279887"/>
              <a:ext cx="1488074" cy="1488074"/>
            </a:xfrm>
            <a:prstGeom prst="rect">
              <a:avLst/>
            </a:prstGeom>
          </p:spPr>
        </p:pic>
      </p:grpSp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0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6" y="397618"/>
            <a:ext cx="1682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상관관계</a:t>
            </a: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A1B96D8D-0997-4610-827C-3C5307797F7A}"/>
              </a:ext>
            </a:extLst>
          </p:cNvPr>
          <p:cNvGrpSpPr/>
          <p:nvPr/>
        </p:nvGrpSpPr>
        <p:grpSpPr>
          <a:xfrm>
            <a:off x="1267392" y="1748996"/>
            <a:ext cx="2609889" cy="461665"/>
            <a:chOff x="1267392" y="1748996"/>
            <a:chExt cx="2609889" cy="461665"/>
          </a:xfrm>
        </p:grpSpPr>
        <p:sp>
          <p:nvSpPr>
            <p:cNvPr id="22" name="TextBox 21"/>
            <p:cNvSpPr txBox="1"/>
            <p:nvPr/>
          </p:nvSpPr>
          <p:spPr>
            <a:xfrm>
              <a:off x="1267392" y="174899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2"/>
                  </a:solidFill>
                </a:rPr>
                <a:t>혼인건수</a:t>
              </a:r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2652273" y="1961543"/>
              <a:ext cx="122500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DB7ED0BE-3062-4ECA-9AD4-BAA04449206E}"/>
              </a:ext>
            </a:extLst>
          </p:cNvPr>
          <p:cNvGrpSpPr/>
          <p:nvPr/>
        </p:nvGrpSpPr>
        <p:grpSpPr>
          <a:xfrm>
            <a:off x="1971867" y="4782778"/>
            <a:ext cx="2971578" cy="461665"/>
            <a:chOff x="1971867" y="4782778"/>
            <a:chExt cx="2971578" cy="461665"/>
          </a:xfrm>
        </p:grpSpPr>
        <p:sp>
          <p:nvSpPr>
            <p:cNvPr id="25" name="TextBox 24"/>
            <p:cNvSpPr txBox="1"/>
            <p:nvPr/>
          </p:nvSpPr>
          <p:spPr>
            <a:xfrm>
              <a:off x="1971867" y="4782778"/>
              <a:ext cx="18085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2"/>
                  </a:solidFill>
                </a:rPr>
                <a:t>지역 총소득</a:t>
              </a: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3718437" y="4971924"/>
              <a:ext cx="122500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B8024F3-4A8B-4E2C-9936-55A7D3517F9E}"/>
              </a:ext>
            </a:extLst>
          </p:cNvPr>
          <p:cNvGrpSpPr/>
          <p:nvPr/>
        </p:nvGrpSpPr>
        <p:grpSpPr>
          <a:xfrm>
            <a:off x="7963439" y="1761488"/>
            <a:ext cx="2998729" cy="461665"/>
            <a:chOff x="7963439" y="1761488"/>
            <a:chExt cx="2998729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9238619" y="1761488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2"/>
                  </a:solidFill>
                </a:rPr>
                <a:t>경제성장율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7963439" y="1979829"/>
              <a:ext cx="1225008" cy="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5230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6" y="397618"/>
            <a:ext cx="33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데이터의 출처 </a:t>
            </a:r>
            <a:endParaRPr lang="ko-KR" alt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101906" y="1045331"/>
            <a:ext cx="2395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latin typeface="휴먼엑스포" panose="02030504000101010101" pitchFamily="18" charset="-127"/>
                <a:ea typeface="휴먼엑스포" panose="02030504000101010101" pitchFamily="18" charset="-127"/>
              </a:rPr>
              <a:t>KOSIS </a:t>
            </a:r>
            <a:r>
              <a:rPr lang="ko-KR" altLang="en-US" sz="1800" spc="-150" dirty="0" err="1">
                <a:latin typeface="휴먼엑스포" panose="02030504000101010101" pitchFamily="18" charset="-127"/>
                <a:ea typeface="휴먼엑스포" panose="02030504000101010101" pitchFamily="18" charset="-127"/>
              </a:rPr>
              <a:t>국가통계포털</a:t>
            </a:r>
            <a:endParaRPr lang="en-US" altLang="ko-KR" sz="2400" spc="-15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C95F87C-3F35-42DC-9D04-0C9EDBD69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500" y="1831505"/>
            <a:ext cx="6421198" cy="4593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0C6988CF-7196-4660-9774-5E02C431C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49442" y="920838"/>
            <a:ext cx="4167117" cy="322640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1678C16E-E5ED-45A0-AD3D-5B388D2FE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875" y="2381062"/>
            <a:ext cx="3006275" cy="299966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2161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직각 삼각형 24"/>
          <p:cNvSpPr/>
          <p:nvPr/>
        </p:nvSpPr>
        <p:spPr>
          <a:xfrm flipH="1">
            <a:off x="8048846" y="0"/>
            <a:ext cx="4143153" cy="6858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73979" y="3272874"/>
            <a:ext cx="8002605" cy="1075951"/>
            <a:chOff x="426282" y="3197117"/>
            <a:chExt cx="7496997" cy="1075951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1955330" cy="69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b="1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데이터 재구조화</a:t>
              </a:r>
              <a:endParaRPr lang="en-US" altLang="ko-KR" sz="1600" b="1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b="1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그래프 그리기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83566" y="3559919"/>
              <a:ext cx="1739713" cy="69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b="1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사회 정책 분석</a:t>
              </a:r>
              <a:endParaRPr lang="en-US" altLang="ko-KR" sz="1600" b="1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b="1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산업 지표 분석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426282" y="3199437"/>
              <a:ext cx="2601117" cy="407230"/>
              <a:chOff x="426282" y="3248767"/>
              <a:chExt cx="2601117" cy="40723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426282" y="3248767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01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22694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spc="-150" dirty="0">
                    <a:solidFill>
                      <a:schemeClr val="bg1"/>
                    </a:solidFill>
                  </a:rPr>
                  <a:t>출생아 수를 중심으로</a:t>
                </a: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3062568" y="3197117"/>
              <a:ext cx="2661618" cy="411998"/>
              <a:chOff x="3062568" y="3197117"/>
              <a:chExt cx="2661618" cy="411998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062568" y="3197117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02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406726" y="3209005"/>
                <a:ext cx="23174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spc="-150" dirty="0">
                    <a:solidFill>
                      <a:schemeClr val="bg1"/>
                    </a:solidFill>
                  </a:rPr>
                  <a:t>다른 자료와 비교 분석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6032157" y="3206557"/>
              <a:ext cx="1450306" cy="402329"/>
              <a:chOff x="6474053" y="3207822"/>
              <a:chExt cx="1450306" cy="402329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474053" y="3207822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</a:rPr>
                  <a:t>03</a:t>
                </a:r>
                <a:endParaRPr lang="ko-KR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862339" y="3210041"/>
                <a:ext cx="10620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b="1" spc="-150" dirty="0">
                    <a:solidFill>
                      <a:schemeClr val="bg1"/>
                    </a:solidFill>
                  </a:rPr>
                  <a:t>활용방안</a:t>
                </a:r>
                <a:endParaRPr lang="en-US" altLang="ko-KR" sz="2000" b="1" spc="-15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247902" y="3559920"/>
              <a:ext cx="1945783" cy="697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b="1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혼인수와 분석</a:t>
              </a:r>
              <a:endParaRPr lang="en-US" altLang="ko-KR" sz="1600" b="1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b="1" spc="-150" dirty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초혼 데이터와 분석</a:t>
              </a:r>
              <a:endParaRPr lang="en-US" altLang="ko-KR" sz="1600" b="1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86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2793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</a:t>
            </a:r>
            <a:r>
              <a:rPr lang="ko-KR" altLang="en-US" sz="2800" b="1" dirty="0" err="1"/>
              <a:t>산점도</a:t>
            </a:r>
            <a:r>
              <a:rPr lang="ko-KR" altLang="en-US" sz="2800" b="1" dirty="0"/>
              <a:t> 그래프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92AF52C-4247-4C1A-BEFE-0A521790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541" y="3042868"/>
            <a:ext cx="6354851" cy="3253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03ECDA0-8814-412F-83CB-CE83945B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541" y="1837221"/>
            <a:ext cx="4400550" cy="108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3E6E85-D54F-4FDF-B8C4-89F10C539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8850" y="1182405"/>
            <a:ext cx="4723077" cy="2395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3B73F3-010A-4D63-9780-1FE40C23B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851" y="4004500"/>
            <a:ext cx="4723077" cy="2414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10857D-FE69-4E80-87C4-40B73012F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48" y="1837221"/>
            <a:ext cx="1637428" cy="350409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B81E5C6-9447-4E17-8261-A2D60DB45237}"/>
              </a:ext>
            </a:extLst>
          </p:cNvPr>
          <p:cNvSpPr txBox="1"/>
          <p:nvPr/>
        </p:nvSpPr>
        <p:spPr>
          <a:xfrm>
            <a:off x="1092795" y="964548"/>
            <a:ext cx="10340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두 변수 간의 영향력을 보여주기 위해 가로 축과 세로 축에 </a:t>
            </a:r>
            <a:endParaRPr lang="en-US" altLang="ko-KR" b="1" dirty="0"/>
          </a:p>
          <a:p>
            <a:r>
              <a:rPr lang="ko-KR" altLang="en-US" b="1" dirty="0"/>
              <a:t>대한 데이터 포인트를 그리는 데 사용된다</a:t>
            </a:r>
            <a:r>
              <a:rPr lang="en-US" altLang="ko-KR" b="1" dirty="0"/>
              <a:t>.</a:t>
            </a:r>
            <a:r>
              <a:rPr lang="ko-KR" alt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420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490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</a:t>
            </a:r>
            <a:r>
              <a:rPr lang="ko-KR" altLang="en-US" sz="2800" b="1" dirty="0" err="1"/>
              <a:t>산점도</a:t>
            </a:r>
            <a:r>
              <a:rPr lang="ko-KR" altLang="en-US" sz="2800" b="1" dirty="0"/>
              <a:t> 그래프 해석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B853A25-4089-4EF3-A76B-1145491A590C}"/>
              </a:ext>
            </a:extLst>
          </p:cNvPr>
          <p:cNvGrpSpPr/>
          <p:nvPr/>
        </p:nvGrpSpPr>
        <p:grpSpPr>
          <a:xfrm>
            <a:off x="-10982" y="2949352"/>
            <a:ext cx="3646891" cy="3030367"/>
            <a:chOff x="-49446" y="2750071"/>
            <a:chExt cx="3646891" cy="303036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E435A67-DBAB-4DFE-B059-41569BB7C2FC}"/>
                </a:ext>
              </a:extLst>
            </p:cNvPr>
            <p:cNvGrpSpPr/>
            <p:nvPr/>
          </p:nvGrpSpPr>
          <p:grpSpPr>
            <a:xfrm>
              <a:off x="-49446" y="2750071"/>
              <a:ext cx="3646891" cy="716093"/>
              <a:chOff x="-49446" y="2750071"/>
              <a:chExt cx="3646891" cy="716093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B81E5C6-9447-4E17-8261-A2D60DB45237}"/>
                  </a:ext>
                </a:extLst>
              </p:cNvPr>
              <p:cNvSpPr txBox="1"/>
              <p:nvPr/>
            </p:nvSpPr>
            <p:spPr>
              <a:xfrm>
                <a:off x="1241534" y="2750071"/>
                <a:ext cx="13441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/>
                  <a:t>정의관계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6D8889-2FD4-4242-AC17-B05926746770}"/>
                  </a:ext>
                </a:extLst>
              </p:cNvPr>
              <p:cNvSpPr txBox="1"/>
              <p:nvPr/>
            </p:nvSpPr>
            <p:spPr>
              <a:xfrm>
                <a:off x="-49446" y="3127610"/>
                <a:ext cx="36468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b="1" dirty="0"/>
                  <a:t>x</a:t>
                </a:r>
                <a:r>
                  <a:rPr lang="ko-KR" altLang="en-US" sz="1600" b="1" dirty="0"/>
                  <a:t>가 증가할 때 </a:t>
                </a:r>
                <a:r>
                  <a:rPr lang="en-US" altLang="ko-KR" sz="1600" b="1" dirty="0"/>
                  <a:t>y</a:t>
                </a:r>
                <a:r>
                  <a:rPr lang="ko-KR" altLang="en-US" sz="1600" b="1" dirty="0"/>
                  <a:t>도 증가하는 형태</a:t>
                </a:r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B24A9897-AD83-45FB-A6DD-800F1028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050" y="3561113"/>
              <a:ext cx="2247900" cy="2219325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0F5397-962B-4860-984E-8AEB65599265}"/>
              </a:ext>
            </a:extLst>
          </p:cNvPr>
          <p:cNvGrpSpPr/>
          <p:nvPr/>
        </p:nvGrpSpPr>
        <p:grpSpPr>
          <a:xfrm>
            <a:off x="4523797" y="2949352"/>
            <a:ext cx="3646891" cy="3048012"/>
            <a:chOff x="3450870" y="2745476"/>
            <a:chExt cx="3646891" cy="30480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3D5B33-F341-4441-8A86-8949FA2D3AEC}"/>
                </a:ext>
              </a:extLst>
            </p:cNvPr>
            <p:cNvSpPr txBox="1"/>
            <p:nvPr/>
          </p:nvSpPr>
          <p:spPr>
            <a:xfrm>
              <a:off x="4751810" y="2745476"/>
              <a:ext cx="1258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역의관계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857C8-DC50-4D97-83A3-9BF1F7DD6482}"/>
                </a:ext>
              </a:extLst>
            </p:cNvPr>
            <p:cNvSpPr txBox="1"/>
            <p:nvPr/>
          </p:nvSpPr>
          <p:spPr>
            <a:xfrm>
              <a:off x="3450870" y="3099419"/>
              <a:ext cx="36468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x</a:t>
              </a:r>
              <a:r>
                <a:rPr lang="ko-KR" altLang="en-US" sz="1600" b="1" dirty="0"/>
                <a:t>가 증가할 때 </a:t>
              </a:r>
              <a:r>
                <a:rPr lang="en-US" altLang="ko-KR" sz="1600" b="1" dirty="0"/>
                <a:t>y</a:t>
              </a:r>
              <a:r>
                <a:rPr lang="ko-KR" altLang="en-US" sz="1600" b="1" dirty="0"/>
                <a:t>도 감소하는 형태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D0A0634-FC8A-4F35-BDE5-067F8CA0B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7991" y="3564638"/>
              <a:ext cx="2324100" cy="222885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2A6DA18-AD67-48DE-ACEE-11FD72E7E3C3}"/>
              </a:ext>
            </a:extLst>
          </p:cNvPr>
          <p:cNvSpPr txBox="1"/>
          <p:nvPr/>
        </p:nvSpPr>
        <p:spPr>
          <a:xfrm>
            <a:off x="1963611" y="1645979"/>
            <a:ext cx="3217989" cy="738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선형 관계</a:t>
            </a:r>
            <a:endParaRPr lang="en-US" altLang="ko-KR" sz="2800" b="1" dirty="0"/>
          </a:p>
          <a:p>
            <a:pPr algn="ctr"/>
            <a:r>
              <a:rPr lang="ko-KR" altLang="en-US" sz="1400" b="1" dirty="0"/>
              <a:t>점들이 직선에 가깝게 배치된 형태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D0670FD-111B-4E39-B372-1B0BC4895EE1}"/>
              </a:ext>
            </a:extLst>
          </p:cNvPr>
          <p:cNvGrpSpPr/>
          <p:nvPr/>
        </p:nvGrpSpPr>
        <p:grpSpPr>
          <a:xfrm>
            <a:off x="8041142" y="2426126"/>
            <a:ext cx="3439036" cy="3003949"/>
            <a:chOff x="8041142" y="2426126"/>
            <a:chExt cx="3439036" cy="300394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9F3166-BDEF-4096-846C-F2FAF1031C3C}"/>
                </a:ext>
              </a:extLst>
            </p:cNvPr>
            <p:cNvSpPr txBox="1"/>
            <p:nvPr/>
          </p:nvSpPr>
          <p:spPr>
            <a:xfrm>
              <a:off x="8041142" y="2426126"/>
              <a:ext cx="343903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/>
                <a:t>비선형 관계</a:t>
              </a:r>
              <a:endParaRPr lang="en-US" altLang="ko-KR" sz="2800" b="1" dirty="0"/>
            </a:p>
            <a:p>
              <a:pPr algn="ctr"/>
              <a:r>
                <a:rPr lang="ko-KR" altLang="en-US" sz="1400" b="1" dirty="0"/>
                <a:t>점들이 직선이 아닌 형태로 배치된 형태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9A07F52A-DF42-4601-8FD3-8F09A6C8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1460" y="3306000"/>
              <a:ext cx="2438400" cy="2124075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B8B4DE-04C6-4DB3-839A-AA24011ED533}"/>
              </a:ext>
            </a:extLst>
          </p:cNvPr>
          <p:cNvGrpSpPr/>
          <p:nvPr/>
        </p:nvGrpSpPr>
        <p:grpSpPr>
          <a:xfrm>
            <a:off x="1940575" y="2384643"/>
            <a:ext cx="4524912" cy="609549"/>
            <a:chOff x="1981750" y="2384643"/>
            <a:chExt cx="3870672" cy="60954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99B4778-3074-453E-8B96-26CC69D61DDF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991602" y="2384643"/>
              <a:ext cx="1581004" cy="5647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6F3A3ED-720D-454B-8D78-72A348FEA817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3582458" y="2384643"/>
              <a:ext cx="2260111" cy="5647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DF31DFA-1F06-401A-B18F-970CF495F5EA}"/>
                </a:ext>
              </a:extLst>
            </p:cNvPr>
            <p:cNvSpPr/>
            <p:nvPr/>
          </p:nvSpPr>
          <p:spPr>
            <a:xfrm>
              <a:off x="1981750" y="2894590"/>
              <a:ext cx="83639" cy="9960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0EEEBCF-AFCC-4360-8EFA-AF4457ED5DE9}"/>
                </a:ext>
              </a:extLst>
            </p:cNvPr>
            <p:cNvSpPr/>
            <p:nvPr/>
          </p:nvSpPr>
          <p:spPr>
            <a:xfrm flipH="1">
              <a:off x="5780791" y="2894590"/>
              <a:ext cx="71631" cy="8288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1A0D71-D098-43CB-8FCD-8389609E2560}"/>
              </a:ext>
            </a:extLst>
          </p:cNvPr>
          <p:cNvGrpSpPr/>
          <p:nvPr/>
        </p:nvGrpSpPr>
        <p:grpSpPr>
          <a:xfrm>
            <a:off x="5193118" y="1992910"/>
            <a:ext cx="4697406" cy="389440"/>
            <a:chOff x="4619625" y="1895475"/>
            <a:chExt cx="5191017" cy="406941"/>
          </a:xfrm>
        </p:grpSpPr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EB07FC91-2DD5-471B-97C6-00F1491069F5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25" y="1895475"/>
              <a:ext cx="5141036" cy="402246"/>
            </a:xfrm>
            <a:prstGeom prst="bentConnector2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91D367-7A99-4254-8D62-94DEDC2F7924}"/>
                </a:ext>
              </a:extLst>
            </p:cNvPr>
            <p:cNvSpPr/>
            <p:nvPr/>
          </p:nvSpPr>
          <p:spPr>
            <a:xfrm>
              <a:off x="9710678" y="2202452"/>
              <a:ext cx="99964" cy="99964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4040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>
            <a:extLst>
              <a:ext uri="{FF2B5EF4-FFF2-40B4-BE49-F238E27FC236}">
                <a16:creationId xmlns:a16="http://schemas.microsoft.com/office/drawing/2014/main" id="{ABA041AC-B7EF-4B40-B99A-30AA103D4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918" y="3720889"/>
            <a:ext cx="2324100" cy="222885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490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</a:t>
            </a:r>
            <a:r>
              <a:rPr lang="ko-KR" altLang="en-US" sz="2800" b="1" dirty="0" err="1"/>
              <a:t>산점도</a:t>
            </a:r>
            <a:r>
              <a:rPr lang="ko-KR" altLang="en-US" sz="2800" b="1" dirty="0"/>
              <a:t> 그래프 해석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435A67-DBAB-4DFE-B059-41569BB7C2FC}"/>
              </a:ext>
            </a:extLst>
          </p:cNvPr>
          <p:cNvGrpSpPr/>
          <p:nvPr/>
        </p:nvGrpSpPr>
        <p:grpSpPr>
          <a:xfrm>
            <a:off x="-10982" y="2949352"/>
            <a:ext cx="3646891" cy="716093"/>
            <a:chOff x="-49446" y="2750071"/>
            <a:chExt cx="3646891" cy="71609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81E5C6-9447-4E17-8261-A2D60DB45237}"/>
                </a:ext>
              </a:extLst>
            </p:cNvPr>
            <p:cNvSpPr txBox="1"/>
            <p:nvPr/>
          </p:nvSpPr>
          <p:spPr>
            <a:xfrm>
              <a:off x="1241534" y="2750071"/>
              <a:ext cx="13441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정의관계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B6D8889-2FD4-4242-AC17-B05926746770}"/>
                </a:ext>
              </a:extLst>
            </p:cNvPr>
            <p:cNvSpPr txBox="1"/>
            <p:nvPr/>
          </p:nvSpPr>
          <p:spPr>
            <a:xfrm>
              <a:off x="-49446" y="3127610"/>
              <a:ext cx="36468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x</a:t>
              </a:r>
              <a:r>
                <a:rPr lang="ko-KR" altLang="en-US" sz="1600" b="1" dirty="0"/>
                <a:t>가 증가할 때 </a:t>
              </a:r>
              <a:r>
                <a:rPr lang="en-US" altLang="ko-KR" sz="1600" b="1" dirty="0"/>
                <a:t>y</a:t>
              </a:r>
              <a:r>
                <a:rPr lang="ko-KR" altLang="en-US" sz="1600" b="1" dirty="0"/>
                <a:t>도 증가하는 형태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20F5397-962B-4860-984E-8AEB65599265}"/>
              </a:ext>
            </a:extLst>
          </p:cNvPr>
          <p:cNvGrpSpPr/>
          <p:nvPr/>
        </p:nvGrpSpPr>
        <p:grpSpPr>
          <a:xfrm>
            <a:off x="4523797" y="2949352"/>
            <a:ext cx="3646891" cy="692497"/>
            <a:chOff x="3450870" y="2745476"/>
            <a:chExt cx="3646891" cy="6924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3D5B33-F341-4441-8A86-8949FA2D3AEC}"/>
                </a:ext>
              </a:extLst>
            </p:cNvPr>
            <p:cNvSpPr txBox="1"/>
            <p:nvPr/>
          </p:nvSpPr>
          <p:spPr>
            <a:xfrm>
              <a:off x="4751810" y="2745476"/>
              <a:ext cx="1258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/>
                <a:t>역의관계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9857C8-DC50-4D97-83A3-9BF1F7DD6482}"/>
                </a:ext>
              </a:extLst>
            </p:cNvPr>
            <p:cNvSpPr txBox="1"/>
            <p:nvPr/>
          </p:nvSpPr>
          <p:spPr>
            <a:xfrm>
              <a:off x="3450870" y="3099419"/>
              <a:ext cx="36468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/>
                <a:t>x</a:t>
              </a:r>
              <a:r>
                <a:rPr lang="ko-KR" altLang="en-US" sz="1600" b="1" dirty="0"/>
                <a:t>가 증가할 때 </a:t>
              </a:r>
              <a:r>
                <a:rPr lang="en-US" altLang="ko-KR" sz="1600" b="1" dirty="0"/>
                <a:t>y</a:t>
              </a:r>
              <a:r>
                <a:rPr lang="ko-KR" altLang="en-US" sz="1600" b="1" dirty="0"/>
                <a:t>도 감소하는 형태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2A6DA18-AD67-48DE-ACEE-11FD72E7E3C3}"/>
              </a:ext>
            </a:extLst>
          </p:cNvPr>
          <p:cNvSpPr txBox="1"/>
          <p:nvPr/>
        </p:nvSpPr>
        <p:spPr>
          <a:xfrm>
            <a:off x="1963611" y="1645979"/>
            <a:ext cx="3217989" cy="7386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선형 관계</a:t>
            </a:r>
            <a:endParaRPr lang="en-US" altLang="ko-KR" sz="2800" b="1" dirty="0"/>
          </a:p>
          <a:p>
            <a:pPr algn="ctr"/>
            <a:r>
              <a:rPr lang="ko-KR" altLang="en-US" sz="1400" b="1" dirty="0"/>
              <a:t>점들이 직선에 가깝게 배치된 형태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9F3166-BDEF-4096-846C-F2FAF1031C3C}"/>
              </a:ext>
            </a:extLst>
          </p:cNvPr>
          <p:cNvSpPr txBox="1"/>
          <p:nvPr/>
        </p:nvSpPr>
        <p:spPr>
          <a:xfrm>
            <a:off x="8041142" y="2426126"/>
            <a:ext cx="34390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비선형 관계</a:t>
            </a:r>
            <a:endParaRPr lang="en-US" altLang="ko-KR" sz="2800" b="1" dirty="0"/>
          </a:p>
          <a:p>
            <a:pPr algn="ctr"/>
            <a:r>
              <a:rPr lang="ko-KR" altLang="en-US" sz="1400" b="1" dirty="0"/>
              <a:t>점들이 직선이 아닌 형태로 배치된 형태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B8B4DE-04C6-4DB3-839A-AA24011ED533}"/>
              </a:ext>
            </a:extLst>
          </p:cNvPr>
          <p:cNvGrpSpPr/>
          <p:nvPr/>
        </p:nvGrpSpPr>
        <p:grpSpPr>
          <a:xfrm>
            <a:off x="1940575" y="2384643"/>
            <a:ext cx="4524912" cy="609549"/>
            <a:chOff x="1981750" y="2384643"/>
            <a:chExt cx="3870672" cy="609549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99B4778-3074-453E-8B96-26CC69D61DDF}"/>
                </a:ext>
              </a:extLst>
            </p:cNvPr>
            <p:cNvCxnSpPr>
              <a:cxnSpLocks/>
              <a:endCxn id="37" idx="0"/>
            </p:cNvCxnSpPr>
            <p:nvPr/>
          </p:nvCxnSpPr>
          <p:spPr>
            <a:xfrm flipH="1">
              <a:off x="1991602" y="2384643"/>
              <a:ext cx="1581004" cy="5647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A6F3A3ED-720D-454B-8D78-72A348FEA817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3582458" y="2384643"/>
              <a:ext cx="2260111" cy="56470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FDF31DFA-1F06-401A-B18F-970CF495F5EA}"/>
                </a:ext>
              </a:extLst>
            </p:cNvPr>
            <p:cNvSpPr/>
            <p:nvPr/>
          </p:nvSpPr>
          <p:spPr>
            <a:xfrm>
              <a:off x="1981750" y="2894590"/>
              <a:ext cx="83639" cy="99602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50EEEBCF-AFCC-4360-8EFA-AF4457ED5DE9}"/>
                </a:ext>
              </a:extLst>
            </p:cNvPr>
            <p:cNvSpPr/>
            <p:nvPr/>
          </p:nvSpPr>
          <p:spPr>
            <a:xfrm flipH="1">
              <a:off x="5780791" y="2894590"/>
              <a:ext cx="71631" cy="82889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A1A0D71-D098-43CB-8FCD-8389609E2560}"/>
              </a:ext>
            </a:extLst>
          </p:cNvPr>
          <p:cNvGrpSpPr/>
          <p:nvPr/>
        </p:nvGrpSpPr>
        <p:grpSpPr>
          <a:xfrm>
            <a:off x="5193118" y="1992910"/>
            <a:ext cx="4697406" cy="389440"/>
            <a:chOff x="4619625" y="1895475"/>
            <a:chExt cx="5191017" cy="406941"/>
          </a:xfrm>
        </p:grpSpPr>
        <p:cxnSp>
          <p:nvCxnSpPr>
            <p:cNvPr id="59" name="연결선: 꺾임 58">
              <a:extLst>
                <a:ext uri="{FF2B5EF4-FFF2-40B4-BE49-F238E27FC236}">
                  <a16:creationId xmlns:a16="http://schemas.microsoft.com/office/drawing/2014/main" id="{EB07FC91-2DD5-471B-97C6-00F1491069F5}"/>
                </a:ext>
              </a:extLst>
            </p:cNvPr>
            <p:cNvCxnSpPr>
              <a:cxnSpLocks/>
            </p:cNvCxnSpPr>
            <p:nvPr/>
          </p:nvCxnSpPr>
          <p:spPr>
            <a:xfrm>
              <a:off x="4619625" y="1895475"/>
              <a:ext cx="5141036" cy="402246"/>
            </a:xfrm>
            <a:prstGeom prst="bentConnector2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791D367-7A99-4254-8D62-94DEDC2F7924}"/>
                </a:ext>
              </a:extLst>
            </p:cNvPr>
            <p:cNvSpPr/>
            <p:nvPr/>
          </p:nvSpPr>
          <p:spPr>
            <a:xfrm>
              <a:off x="9710678" y="2202452"/>
              <a:ext cx="99964" cy="99964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6ED0F7D6-B675-45AB-8CE4-42D88FF8D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13" y="3797461"/>
            <a:ext cx="2247900" cy="221932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E5B5465-0FB6-4ED0-8FA2-DFA8FBA02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095" y="3208566"/>
            <a:ext cx="2438400" cy="21240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56F4D2D-8643-4670-B43C-CB952748B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5" y="3678769"/>
            <a:ext cx="4442222" cy="2274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3A8E1FE-7DB4-4B90-8B3C-6E70F7145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720" y="3677624"/>
            <a:ext cx="4458351" cy="2279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B0227A3-AFFC-4FE9-923B-5BC5620A73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7622" y="3202891"/>
            <a:ext cx="4458350" cy="2261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97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1724 -0.206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20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490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혼인 건수 불러오기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C8423F-705C-4FAF-9384-ED5485F57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04" r="42473"/>
          <a:stretch/>
        </p:blipFill>
        <p:spPr>
          <a:xfrm>
            <a:off x="202821" y="1147764"/>
            <a:ext cx="5110186" cy="11811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73645D-6EBE-4AB9-8153-AC2CD469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21" y="2512080"/>
            <a:ext cx="1371600" cy="381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E60D7F-5509-42AE-9FAB-3F510C36B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20" y="3076295"/>
            <a:ext cx="11436987" cy="30560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80722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>
            <a:extLst>
              <a:ext uri="{FF2B5EF4-FFF2-40B4-BE49-F238E27FC236}">
                <a16:creationId xmlns:a16="http://schemas.microsoft.com/office/drawing/2014/main" id="{32396DB3-DB48-4C86-A05B-4B61ECDD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846750"/>
            <a:ext cx="2188929" cy="2112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490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혼인 건수 재구조화</a:t>
            </a:r>
            <a:r>
              <a:rPr lang="en-US" altLang="ko-KR" sz="2800" b="1" dirty="0"/>
              <a:t> / </a:t>
            </a:r>
            <a:r>
              <a:rPr lang="ko-KR" altLang="en-US" sz="2800" b="1" dirty="0"/>
              <a:t>추출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4647979-A728-498C-A255-B753B2EF6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13"/>
          <a:stretch/>
        </p:blipFill>
        <p:spPr>
          <a:xfrm>
            <a:off x="265814" y="1084931"/>
            <a:ext cx="6210818" cy="4803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4350EAD-2125-48B3-9602-F26DF7EC8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4" y="1869155"/>
            <a:ext cx="2181731" cy="22116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45F1868-A32A-40FE-A856-AD3D472A4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381" y="1868560"/>
            <a:ext cx="4030648" cy="5023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6B5D45F-5064-4606-A916-F5BD8DB9F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381" y="2525044"/>
            <a:ext cx="2314575" cy="3248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8C788950-8498-48F3-BFD3-F9079511A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4161" y="535893"/>
            <a:ext cx="2254588" cy="439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760AF34-00E9-4037-8435-3F0345266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54161" y="1121247"/>
            <a:ext cx="4365907" cy="3660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A535CE1-F3CF-47B8-80C3-CF4F45FD3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4161" y="1823469"/>
            <a:ext cx="3072019" cy="617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19B43E45-2AD1-45D4-8CE7-BDBC4304F9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4161" y="2590571"/>
            <a:ext cx="3072019" cy="3693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79FE7E63-7216-46D2-8704-D92473465F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4161" y="3959616"/>
            <a:ext cx="2459622" cy="673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1782C94F-7D8A-429B-836C-E0145E901E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4161" y="3213700"/>
            <a:ext cx="1276775" cy="501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6CBA41D-CBBA-4974-A56F-D82DD51225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54161" y="4855337"/>
            <a:ext cx="2120639" cy="15551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7612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7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490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혼인 건수 추출</a:t>
            </a:r>
            <a:r>
              <a:rPr lang="en-US" altLang="ko-KR" sz="2800" b="1" dirty="0"/>
              <a:t> / </a:t>
            </a:r>
            <a:r>
              <a:rPr lang="ko-KR" altLang="en-US" sz="2800" b="1" dirty="0"/>
              <a:t>그래프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3ED9686-7DE7-488B-AEA1-2AB5F8A66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121447"/>
            <a:ext cx="1202335" cy="4203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8A1C27A-0D9A-4DBE-B258-3185FF074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2517358"/>
            <a:ext cx="2544573" cy="2110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4B16789-AA64-467F-AA46-348818C72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4" y="1765589"/>
            <a:ext cx="2544573" cy="5279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6C9466D-6BB8-4197-A3F8-68781E556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98" y="2586717"/>
            <a:ext cx="2741076" cy="22711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E976237-0D29-4B8F-B113-E8DB78F19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536" y="1121447"/>
            <a:ext cx="3549385" cy="1302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B975A2A-7381-43C3-99A3-4C9E28865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3536" y="2611801"/>
            <a:ext cx="8181766" cy="24001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659B521-F601-44B5-80D9-D07721DF78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104"/>
          <a:stretch/>
        </p:blipFill>
        <p:spPr>
          <a:xfrm>
            <a:off x="7384916" y="1118804"/>
            <a:ext cx="4526964" cy="1302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6167E1C-0058-4970-A0E8-88976AC89F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536" y="2579712"/>
            <a:ext cx="8181766" cy="2464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185502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490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혼인 건수 그래프와 비교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D83D21F-A5D6-4991-95B0-D43BC15BEC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876" y="1089041"/>
            <a:ext cx="11273750" cy="4188186"/>
          </a:xfrm>
          <a:prstGeom prst="rect">
            <a:avLst/>
          </a:prstGeom>
          <a:solidFill>
            <a:srgbClr val="FFFFFF">
              <a:shade val="85000"/>
              <a:alpha val="50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42A0FD-C0C7-4BB0-8D8C-EC30EC6BCBED}"/>
              </a:ext>
            </a:extLst>
          </p:cNvPr>
          <p:cNvSpPr txBox="1"/>
          <p:nvPr/>
        </p:nvSpPr>
        <p:spPr>
          <a:xfrm>
            <a:off x="193963" y="323244"/>
            <a:ext cx="907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7.5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88FBEFA-BED6-45F8-8218-8638FB997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536" y="2579712"/>
            <a:ext cx="8181766" cy="2464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087433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8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490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혼인 건수 지역별 그래프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300D5D-9BA7-42DB-95A8-5890B774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5" y="1236700"/>
            <a:ext cx="2938780" cy="19140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9D4F2CE-A0A5-437E-A72A-B4308AACD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3303670"/>
            <a:ext cx="5286375" cy="657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273583-29DC-49E2-AFFD-137FD24A8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4" y="4098707"/>
            <a:ext cx="7686949" cy="25145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536DCCA-FF49-4308-BE48-1659034DC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752" y="1264787"/>
            <a:ext cx="4400550" cy="571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2266A3B-A1EB-4B01-BC41-7F7F11DB5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777" y="2004258"/>
            <a:ext cx="3438525" cy="533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E2EA9C2-3767-402A-BF7D-5FC4854973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959" y="2705629"/>
            <a:ext cx="3531765" cy="2354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73E6B51-289D-4AC5-93B5-2B68380AF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36893" y="5611666"/>
            <a:ext cx="3209925" cy="914400"/>
          </a:xfrm>
          <a:prstGeom prst="rect">
            <a:avLst/>
          </a:prstGeom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F5B8AEF-DB6D-445D-BFF0-F19B3E5D98E3}"/>
              </a:ext>
            </a:extLst>
          </p:cNvPr>
          <p:cNvCxnSpPr>
            <a:cxnSpLocks/>
          </p:cNvCxnSpPr>
          <p:nvPr/>
        </p:nvCxnSpPr>
        <p:spPr>
          <a:xfrm flipV="1">
            <a:off x="3191373" y="3985583"/>
            <a:ext cx="4263379" cy="852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88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0261 -0.3254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-1627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9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598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혼인 건수와 출생아 수의  관계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CA9C7C-AA2C-44FD-8B82-39592E64A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4" y="1163287"/>
            <a:ext cx="2619375" cy="523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A1BB246-F803-4F0F-A70B-EC43F2FC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1885901"/>
            <a:ext cx="2266950" cy="2857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07C998-961B-436A-BFD8-6A685A7CB11F}"/>
              </a:ext>
            </a:extLst>
          </p:cNvPr>
          <p:cNvSpPr txBox="1"/>
          <p:nvPr/>
        </p:nvSpPr>
        <p:spPr>
          <a:xfrm>
            <a:off x="3682767" y="1238955"/>
            <a:ext cx="2195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출생아 수 데이터</a:t>
            </a:r>
            <a:endParaRPr lang="ko-KR" altLang="en-US" dirty="0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D01032B8-1D58-4837-A643-6FB23FBE5875}"/>
              </a:ext>
            </a:extLst>
          </p:cNvPr>
          <p:cNvSpPr/>
          <p:nvPr/>
        </p:nvSpPr>
        <p:spPr>
          <a:xfrm>
            <a:off x="4395830" y="1687162"/>
            <a:ext cx="511729" cy="369332"/>
          </a:xfrm>
          <a:prstGeom prst="down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십자형 26">
            <a:extLst>
              <a:ext uri="{FF2B5EF4-FFF2-40B4-BE49-F238E27FC236}">
                <a16:creationId xmlns:a16="http://schemas.microsoft.com/office/drawing/2014/main" id="{71A9D3C9-7559-4E13-84D0-941EDB46E577}"/>
              </a:ext>
            </a:extLst>
          </p:cNvPr>
          <p:cNvSpPr/>
          <p:nvPr/>
        </p:nvSpPr>
        <p:spPr>
          <a:xfrm>
            <a:off x="3129095" y="1221522"/>
            <a:ext cx="439004" cy="448862"/>
          </a:xfrm>
          <a:prstGeom prst="plus">
            <a:avLst>
              <a:gd name="adj" fmla="val 40493"/>
            </a:avLst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4B0D4CC-44E7-4102-8FDA-CBA5FB767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711" y="2266697"/>
            <a:ext cx="1569966" cy="44543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47BAD14-87E1-4124-9A8B-6FCB10E50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508" y="1848335"/>
            <a:ext cx="1569966" cy="2714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B38AEC6-D342-419A-8831-97708047F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569" y="1885901"/>
            <a:ext cx="4014733" cy="11640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3EF986C-9D34-4F7A-9A8B-99E1E32B1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3120" y="3282920"/>
            <a:ext cx="6062182" cy="3177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6BA6B4-F719-4568-83B2-43C36B8B2D60}"/>
              </a:ext>
            </a:extLst>
          </p:cNvPr>
          <p:cNvSpPr txBox="1"/>
          <p:nvPr/>
        </p:nvSpPr>
        <p:spPr>
          <a:xfrm>
            <a:off x="6699277" y="3587272"/>
            <a:ext cx="1354154" cy="369332"/>
          </a:xfrm>
          <a:prstGeom prst="rect">
            <a:avLst/>
          </a:prstGeom>
          <a:solidFill>
            <a:srgbClr val="EE8D95"/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정의관계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62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 animBg="1"/>
      <p:bldP spid="2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10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5" y="397618"/>
            <a:ext cx="5986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 혼인 건수와 출생아 수의  관계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07C998-961B-436A-BFD8-6A685A7CB11F}"/>
              </a:ext>
            </a:extLst>
          </p:cNvPr>
          <p:cNvSpPr txBox="1"/>
          <p:nvPr/>
        </p:nvSpPr>
        <p:spPr>
          <a:xfrm>
            <a:off x="265814" y="1505982"/>
            <a:ext cx="119151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</a:rPr>
              <a:t>추세선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B38AEC6-D342-419A-8831-97708047F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569" y="1885901"/>
            <a:ext cx="4014733" cy="11640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3EF986C-9D34-4F7A-9A8B-99E1E32B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120" y="3282920"/>
            <a:ext cx="6062182" cy="3177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6B56F64-36BA-4382-9F88-89AB5E2E6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972" y="3278264"/>
            <a:ext cx="6266477" cy="3345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B6BA6B4-F719-4568-83B2-43C36B8B2D60}"/>
              </a:ext>
            </a:extLst>
          </p:cNvPr>
          <p:cNvSpPr txBox="1"/>
          <p:nvPr/>
        </p:nvSpPr>
        <p:spPr>
          <a:xfrm>
            <a:off x="6699277" y="3587272"/>
            <a:ext cx="1354154" cy="369332"/>
          </a:xfrm>
          <a:prstGeom prst="rect">
            <a:avLst/>
          </a:prstGeom>
          <a:solidFill>
            <a:srgbClr val="EE8D95"/>
          </a:solidFill>
          <a:ln>
            <a:noFill/>
          </a:ln>
          <a:effectLst>
            <a:softEdge rad="63500"/>
          </a:effectLst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정의관계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B3472-BFDB-44A9-A880-64D8F7B31B94}"/>
              </a:ext>
            </a:extLst>
          </p:cNvPr>
          <p:cNvSpPr txBox="1"/>
          <p:nvPr/>
        </p:nvSpPr>
        <p:spPr>
          <a:xfrm>
            <a:off x="265813" y="1960923"/>
            <a:ext cx="79302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/>
              <a:t>기술적 분석의 가장 기초적인 도구 중 하나로 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특정 데이터 지점을 연결하며 분석가가 보다 </a:t>
            </a:r>
            <a:endParaRPr lang="en-US" altLang="ko-KR" sz="1200" b="1" dirty="0"/>
          </a:p>
          <a:p>
            <a:r>
              <a:rPr lang="ko-KR" altLang="en-US" sz="1200" b="1" dirty="0"/>
              <a:t>쉽게 데이터의 움직임을 시각화하고 추세를</a:t>
            </a:r>
            <a:endParaRPr lang="en-US" altLang="ko-KR" sz="1200" b="1" dirty="0"/>
          </a:p>
          <a:p>
            <a:r>
              <a:rPr lang="ko-KR" altLang="en-US" sz="1200" b="1" dirty="0"/>
              <a:t>알 수 있게 도와주는 차트 위에 그려진 대각선입니다</a:t>
            </a:r>
            <a:r>
              <a:rPr lang="en-US" altLang="ko-KR" sz="1200" b="1" dirty="0"/>
              <a:t>.</a:t>
            </a:r>
          </a:p>
          <a:p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F80566-6F81-4EA0-A20D-902402508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98" y="3161252"/>
            <a:ext cx="4933950" cy="695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71BF9D9-D927-4B3B-A7E1-352FD0E7F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2877" y="1657627"/>
            <a:ext cx="4162425" cy="1438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A9F4BC-7E95-4322-A786-0C4FD2766A45}"/>
              </a:ext>
            </a:extLst>
          </p:cNvPr>
          <p:cNvSpPr/>
          <p:nvPr/>
        </p:nvSpPr>
        <p:spPr>
          <a:xfrm>
            <a:off x="7776594" y="2625754"/>
            <a:ext cx="2013358" cy="20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9439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7" grpId="0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001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2"/>
                </a:solidFill>
                <a:latin typeface="+mn-ea"/>
              </a:rPr>
              <a:t>출생아 수를 중심으로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5153" y="3090072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Advanced Python programming</a:t>
            </a:r>
            <a:endParaRPr lang="ko-KR" altLang="en-US" sz="1050" b="1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48D329CC-90AD-4F48-AA52-528E8F728663}"/>
              </a:ext>
            </a:extLst>
          </p:cNvPr>
          <p:cNvSpPr/>
          <p:nvPr/>
        </p:nvSpPr>
        <p:spPr>
          <a:xfrm>
            <a:off x="5134286" y="0"/>
            <a:ext cx="7057714" cy="6858000"/>
          </a:xfrm>
          <a:custGeom>
            <a:avLst/>
            <a:gdLst>
              <a:gd name="connsiteX0" fmla="*/ 5285408 w 7057714"/>
              <a:gd name="connsiteY0" fmla="*/ 0 h 6858000"/>
              <a:gd name="connsiteX1" fmla="*/ 7057714 w 7057714"/>
              <a:gd name="connsiteY1" fmla="*/ 0 h 6858000"/>
              <a:gd name="connsiteX2" fmla="*/ 7057714 w 7057714"/>
              <a:gd name="connsiteY2" fmla="*/ 6858000 h 6858000"/>
              <a:gd name="connsiteX3" fmla="*/ 0 w 70577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7714" h="6858000">
                <a:moveTo>
                  <a:pt x="5285408" y="0"/>
                </a:moveTo>
                <a:lnTo>
                  <a:pt x="7057714" y="0"/>
                </a:lnTo>
                <a:lnTo>
                  <a:pt x="705771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8D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159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11</a:t>
            </a:r>
            <a:endParaRPr lang="ko-KR" altLang="en-US" sz="32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F16EEBF-02C7-487A-BE8F-048E8D70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262799"/>
            <a:ext cx="5955549" cy="1321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2E242A6-2E93-4AD8-AB21-19E3317EB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14" y="2797575"/>
            <a:ext cx="1928194" cy="339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A212317-F36B-4DDA-814A-2D74F0BE7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14" y="3350967"/>
            <a:ext cx="4265694" cy="2704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8256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A1FD905-31B1-4A7E-B1F0-212AA0198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96" y="1482517"/>
            <a:ext cx="5511871" cy="472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B66960-6311-4702-BC4B-D403DC353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96" y="2130230"/>
            <a:ext cx="3167830" cy="2544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9E3E94-A222-470B-8414-E6738E5E8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818" y="1482518"/>
            <a:ext cx="4100856" cy="4571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591F01-5397-4675-B439-DCB27088B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818" y="2130230"/>
            <a:ext cx="2668354" cy="2923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EB35E8-34E6-4900-A4FE-1510195BBC11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12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7783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9415DD-DC57-4660-8066-A1ADF0DDE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271676"/>
            <a:ext cx="5047935" cy="767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042EBC-52D5-4778-81FD-FC797F1D6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14" y="2245325"/>
            <a:ext cx="1168364" cy="9238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8CF960-5810-4A45-95B1-9BA4046FC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14" y="3398807"/>
            <a:ext cx="1697755" cy="434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C9A0EE-D8A5-4F9C-AB09-5AE3053A6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14" y="4109160"/>
            <a:ext cx="2838522" cy="23512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2A738CA-887C-46A7-B3E2-F755AE932BC0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13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1918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C36A22-92A8-4BAA-9E47-B0024BE39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04" y="1444587"/>
            <a:ext cx="4028040" cy="384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F986FB-AB95-408C-B45F-C86EC673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04" y="2183584"/>
            <a:ext cx="1673496" cy="4051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E331B3-93BD-44CB-B8DC-EC2CD05DF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277" y="1444587"/>
            <a:ext cx="5396918" cy="738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892F96-AC83-4D95-83DD-07D4983C2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277" y="2717188"/>
            <a:ext cx="3922474" cy="2239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041A11-67CC-4626-AD63-434EEC5F916B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14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48252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54B6F3-26FE-48AD-BC9D-EF1CAABF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04" y="1574744"/>
            <a:ext cx="3895725" cy="60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9933F9-9306-4C0A-B0DA-EC4CD1939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04" y="2691920"/>
            <a:ext cx="4228985" cy="2612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F7853EC-D87E-432D-8EF9-81288730B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18" y="1820411"/>
            <a:ext cx="1517945" cy="3639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9F333D-5BB1-442B-8953-5EF6D8221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818" y="2691920"/>
            <a:ext cx="4732372" cy="2467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ECFF52-0E96-4062-B37F-F03412E49AC7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15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4710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DB60699-E90E-4FA5-BA1F-7948781B1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38" y="2132275"/>
            <a:ext cx="3886200" cy="304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7B525B-2635-4A17-9417-BB7672E01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38" y="2887192"/>
            <a:ext cx="3000375" cy="2057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19A3A4-BA98-4A36-A512-CF79D5B31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201" y="1865575"/>
            <a:ext cx="5038725" cy="571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541850-AEE6-484F-ACE2-CAE2FBE72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9201" y="2320455"/>
            <a:ext cx="1190625" cy="2762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A7FFF1-F299-44CD-BCB3-7C2632234D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201" y="2896717"/>
            <a:ext cx="3076575" cy="2047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122741-CFF7-419E-A3C7-E34E32682E8D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9678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CB5412-F047-4C5F-A333-9D7351634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99" y="1694329"/>
            <a:ext cx="4810336" cy="523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EB5324A-D1F7-457F-AB4B-797B848F2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98" y="2566971"/>
            <a:ext cx="3655055" cy="2298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167B227-22E8-46E1-84EF-9DC22F6E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131" y="1657651"/>
            <a:ext cx="4810336" cy="523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C70D33-FC19-4365-A9F7-97AF0A546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399" y="2566971"/>
            <a:ext cx="4107024" cy="25966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F37430-9B5F-4D26-8279-BA295F82D1EE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17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81112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A1D12B-4910-4045-8676-A6776408C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753" y="1356539"/>
            <a:ext cx="4401545" cy="523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CC6F20-0269-4072-9290-7B5CA87B6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753" y="2442849"/>
            <a:ext cx="2617466" cy="3058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3DE62B5-99E4-4FD4-BC17-BB8A47AB6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2854"/>
            <a:ext cx="2532242" cy="3058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7DC84-C521-4D9B-9933-3F9C48F27EF1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18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867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50D769-9E38-448B-98A9-C1F575317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04" y="1153178"/>
            <a:ext cx="5991225" cy="1114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F28679-60D9-4472-B3E1-EE2DE042A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04" y="2433653"/>
            <a:ext cx="3752850" cy="457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9BF93E3-B797-4C2E-9F3C-0722F87FC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904" y="3283012"/>
            <a:ext cx="8601075" cy="28479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F65034A-BB41-49D0-940F-90120134AC0A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19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5961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DC3BC3B-E4D0-48FC-8F7C-C4FF1FA34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04" y="1389178"/>
            <a:ext cx="5095174" cy="585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E0E464-6D64-4233-9BA1-DDD5452EB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14" y="2358029"/>
            <a:ext cx="9409779" cy="31786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731530-A308-4F8F-A31E-ACD46B81D226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20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25586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8879" y="1248496"/>
            <a:ext cx="2593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출생아 수 데이터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39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주제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000462-9E27-45D6-B0BD-82003425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609" y="4355405"/>
            <a:ext cx="4509295" cy="2365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C86F71-132E-4159-9303-D9BEE6851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79" y="1865970"/>
            <a:ext cx="4509295" cy="233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F7F5C5-1A6B-4C1A-A0B3-37390EDAD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881" y="1865970"/>
            <a:ext cx="4509295" cy="2333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898873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27861C-6636-4B68-A8F9-BF4C41E79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04" y="1462583"/>
            <a:ext cx="7756406" cy="590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BAF324-8B4B-4212-A07B-E0BBCB7D4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04" y="2575636"/>
            <a:ext cx="9547268" cy="3112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0EF5611-A9D3-4499-90D5-446C3546229C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21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4107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FACF74-3A67-4BD2-800A-954B51CA8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045331"/>
            <a:ext cx="5219700" cy="438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7DFB41-05EB-41C0-9D35-95128D803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14" y="1607974"/>
            <a:ext cx="723900" cy="333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CCE186D-BAFB-4C7A-B3B3-28ED6E473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14" y="2065842"/>
            <a:ext cx="1447800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01D0BB5-1CC3-41A8-ADDA-D38A4AED9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14" y="2571750"/>
            <a:ext cx="4724400" cy="3933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FE9010-C789-4B37-A16B-61254E16A972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22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53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3589D6-9A2E-4A79-8752-E74AE409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81" y="1368332"/>
            <a:ext cx="6998068" cy="5232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273196-3A8E-4D59-843D-1E55D131C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80" y="2189629"/>
            <a:ext cx="3517344" cy="40517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4DA81AD-CF96-4551-A73C-DFA1CCA8489C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23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5457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913948-0573-4CBB-9DBC-467A649E2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904" y="1323961"/>
            <a:ext cx="2877841" cy="3807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3DEDC3C-F737-4E6F-B0AC-06825F75B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04" y="1971674"/>
            <a:ext cx="2740254" cy="32883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81A482-22FA-473B-A710-DAEF8CD30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031" y="1407014"/>
            <a:ext cx="5044825" cy="908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E384C0-0F9C-4502-883F-8560BC54F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8031" y="2913208"/>
            <a:ext cx="1375520" cy="952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BCA121-B61C-4D31-9626-AF4B60BCEFE2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24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2835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96D43FA-7E16-42BF-AFD6-E41DD5A04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004" y="1638622"/>
            <a:ext cx="1566863" cy="447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296B02-2528-4302-B52D-882520CD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04" y="2237390"/>
            <a:ext cx="3680344" cy="21325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CC54935-989A-4AC0-8D24-EED0418A3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702" y="1242337"/>
            <a:ext cx="5710376" cy="5545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A34C12-209E-4B2D-B216-B5ED771F4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702" y="1862460"/>
            <a:ext cx="3938231" cy="5545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8D4697-B77B-483B-AE69-3C6BFBE7E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3702" y="2574054"/>
            <a:ext cx="2313327" cy="3591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CF8BAB-9F32-4EC8-B02A-192B66C986A0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25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33805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CB4E8B6-57E0-4F5C-893D-38602C33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39" y="1435402"/>
            <a:ext cx="5177823" cy="6505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E57C36-AA92-4336-8848-09CFB9062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03" y="2337877"/>
            <a:ext cx="9871858" cy="32652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B6AB5BE-0832-4953-8D7C-3A1A6B16D44B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26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874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585F5B-9DFC-4370-9BA6-4EBAE824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80" y="1174657"/>
            <a:ext cx="4674149" cy="704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125AC6E-F63B-4EC4-8A52-F37F61C12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700" y="2028551"/>
            <a:ext cx="2901293" cy="39133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89710E0-7C02-4767-B0F7-76E4D3DF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657" y="1526022"/>
            <a:ext cx="1247662" cy="3531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5D758B-1EB5-4B7B-BB65-202B974B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657" y="2110115"/>
            <a:ext cx="2598290" cy="22254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8BB663-F5AF-42FE-BCC8-87A2D10C1042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 dirty="0"/>
              <a:t>27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2001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904" y="397618"/>
            <a:ext cx="5146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평균 초혼연령과 출산연령 분석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4855A3-B225-4B5F-8B07-BA9F5D537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15" y="1260101"/>
            <a:ext cx="7425686" cy="6861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A2507F-4DA8-46A5-955D-4F10B978D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96" y="2221332"/>
            <a:ext cx="10140808" cy="3376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8E964C2-357C-4D88-8B8B-D960CD081B7A}"/>
              </a:ext>
            </a:extLst>
          </p:cNvPr>
          <p:cNvSpPr/>
          <p:nvPr/>
        </p:nvSpPr>
        <p:spPr>
          <a:xfrm>
            <a:off x="336698" y="273124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3200" b="1"/>
              <a:t>28</a:t>
            </a:r>
            <a:endParaRPr lang="ko-KR" altLang="en-US" sz="32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60875-4E24-46E8-A45C-6DFFE04FE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" y="2691651"/>
            <a:ext cx="1122997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A3A67FBE-610B-4F33-B20C-653A879A35A0}"/>
              </a:ext>
            </a:extLst>
          </p:cNvPr>
          <p:cNvSpPr/>
          <p:nvPr/>
        </p:nvSpPr>
        <p:spPr>
          <a:xfrm>
            <a:off x="4953001" y="0"/>
            <a:ext cx="7239000" cy="6858000"/>
          </a:xfrm>
          <a:custGeom>
            <a:avLst/>
            <a:gdLst>
              <a:gd name="connsiteX0" fmla="*/ 4654669 w 6363933"/>
              <a:gd name="connsiteY0" fmla="*/ 0 h 6858000"/>
              <a:gd name="connsiteX1" fmla="*/ 6363933 w 6363933"/>
              <a:gd name="connsiteY1" fmla="*/ 0 h 6858000"/>
              <a:gd name="connsiteX2" fmla="*/ 6363933 w 6363933"/>
              <a:gd name="connsiteY2" fmla="*/ 6858000 h 6858000"/>
              <a:gd name="connsiteX3" fmla="*/ 0 w 63639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63933" h="6858000">
                <a:moveTo>
                  <a:pt x="4654669" y="0"/>
                </a:moveTo>
                <a:lnTo>
                  <a:pt x="6363933" y="0"/>
                </a:lnTo>
                <a:lnTo>
                  <a:pt x="6363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3D3D3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9352" y="2285885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</a:rPr>
              <a:t>003</a:t>
            </a:r>
            <a:endParaRPr lang="ko-KR" altLang="en-US" sz="7200" b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53783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spc="-150" dirty="0">
                <a:solidFill>
                  <a:schemeClr val="tx2"/>
                </a:solidFill>
                <a:latin typeface="+mn-ea"/>
              </a:rPr>
              <a:t>나온 분석 결과들의 활용 방안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75153" y="3090072"/>
            <a:ext cx="22252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/>
              <a:t>Advanced Python programming</a:t>
            </a:r>
            <a:endParaRPr lang="ko-KR" altLang="en-US" sz="1050" b="1" dirty="0"/>
          </a:p>
        </p:txBody>
      </p:sp>
    </p:spTree>
    <p:extLst>
      <p:ext uri="{BB962C8B-B14F-4D97-AF65-F5344CB8AC3E}">
        <p14:creationId xmlns:p14="http://schemas.microsoft.com/office/powerpoint/2010/main" val="3971082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3523722" cy="660429"/>
            <a:chOff x="1188881" y="351819"/>
            <a:chExt cx="3523722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001 </a:t>
              </a:r>
              <a:r>
                <a:rPr lang="ko-KR" altLang="en-US" sz="1200" b="1" dirty="0"/>
                <a:t>분석 활용 방안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352372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/>
                <a:t>시각화 자료의 분석 필요성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5678701-EE37-4B18-BC6F-6104601D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2248"/>
            <a:ext cx="5335040" cy="276631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30A9AE-71FE-4F4E-9DB7-6AC723A17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813" y="1272784"/>
            <a:ext cx="2301897" cy="4832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3BF093-9C99-45A0-821D-6AC2110C9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03" y="1278223"/>
            <a:ext cx="2301897" cy="48153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7F40BDB-18A9-4D0D-A5F5-63723C0A282A}"/>
              </a:ext>
            </a:extLst>
          </p:cNvPr>
          <p:cNvSpPr txBox="1"/>
          <p:nvPr/>
        </p:nvSpPr>
        <p:spPr>
          <a:xfrm>
            <a:off x="6096000" y="4020457"/>
            <a:ext cx="5335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구체적 수치만으로는 자료가 매우 방대함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한눈에 보기 힘듦</a:t>
            </a:r>
            <a:r>
              <a:rPr lang="en-US" altLang="ko-KR" b="1" dirty="0"/>
              <a:t>, </a:t>
            </a:r>
            <a:r>
              <a:rPr lang="ko-KR" altLang="en-US" b="1" dirty="0"/>
              <a:t>이해하는데 많은 </a:t>
            </a:r>
            <a:r>
              <a:rPr lang="ko-KR" altLang="en-US" b="1" dirty="0" err="1"/>
              <a:t>심력</a:t>
            </a:r>
            <a:r>
              <a:rPr lang="ko-KR" altLang="en-US" b="1" dirty="0"/>
              <a:t> 소모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말하고자 하는 것 에 대한 근거의 설명이나 발표에 유용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endParaRPr lang="ko-KR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C911B9-AB3F-48CF-B557-6E643730C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12248"/>
            <a:ext cx="2569029" cy="276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17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88879" y="1177481"/>
            <a:ext cx="1415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혼인건수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39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주제 소개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E273583-29DC-49E2-AFFD-137FD24A8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79" y="1804380"/>
            <a:ext cx="4742863" cy="2454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31A842-5861-4314-99B8-AC774E468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260" y="3198548"/>
            <a:ext cx="4932673" cy="2684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85212084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42560" y="1278316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27" name="오각형 26"/>
          <p:cNvSpPr/>
          <p:nvPr/>
        </p:nvSpPr>
        <p:spPr>
          <a:xfrm>
            <a:off x="1642560" y="1280772"/>
            <a:ext cx="342474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19" name="TextBox 18"/>
          <p:cNvSpPr txBox="1"/>
          <p:nvPr/>
        </p:nvSpPr>
        <p:spPr>
          <a:xfrm>
            <a:off x="5644548" y="122160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1.47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798115" y="2234322"/>
            <a:ext cx="432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tx2"/>
                </a:solidFill>
              </a:rPr>
              <a:t>지역별 출산율을 일목요연하게 확인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39" name="TextBox 3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188881" y="351819"/>
            <a:ext cx="2598788" cy="660429"/>
            <a:chOff x="1188881" y="351819"/>
            <a:chExt cx="2598788" cy="660429"/>
          </a:xfrm>
        </p:grpSpPr>
        <p:sp>
          <p:nvSpPr>
            <p:cNvPr id="41" name="TextBox 40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001 </a:t>
              </a:r>
              <a:r>
                <a:rPr lang="ko-KR" altLang="en-US" sz="1200" b="1" dirty="0"/>
                <a:t>분석 활용 방안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88881" y="581361"/>
              <a:ext cx="259878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/>
                <a:t>지역별 출산율 비교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BADD647-4317-4839-A3B3-584B385D323E}"/>
              </a:ext>
            </a:extLst>
          </p:cNvPr>
          <p:cNvSpPr/>
          <p:nvPr/>
        </p:nvSpPr>
        <p:spPr>
          <a:xfrm>
            <a:off x="1642560" y="1598457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44" name="오각형 26">
            <a:extLst>
              <a:ext uri="{FF2B5EF4-FFF2-40B4-BE49-F238E27FC236}">
                <a16:creationId xmlns:a16="http://schemas.microsoft.com/office/drawing/2014/main" id="{3C5FC09A-A54F-49C5-B8E4-FF56EFFF88B8}"/>
              </a:ext>
            </a:extLst>
          </p:cNvPr>
          <p:cNvSpPr/>
          <p:nvPr/>
        </p:nvSpPr>
        <p:spPr>
          <a:xfrm>
            <a:off x="1642560" y="1600913"/>
            <a:ext cx="237318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343E04-3E19-4BB6-82E2-32A1EA6A2E30}"/>
              </a:ext>
            </a:extLst>
          </p:cNvPr>
          <p:cNvSpPr txBox="1"/>
          <p:nvPr/>
        </p:nvSpPr>
        <p:spPr>
          <a:xfrm>
            <a:off x="4905408" y="154174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1.23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BB6D902-7C80-4834-B78E-FCF3702088AB}"/>
              </a:ext>
            </a:extLst>
          </p:cNvPr>
          <p:cNvSpPr/>
          <p:nvPr/>
        </p:nvSpPr>
        <p:spPr>
          <a:xfrm>
            <a:off x="1642560" y="1924878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47" name="오각형 26">
            <a:extLst>
              <a:ext uri="{FF2B5EF4-FFF2-40B4-BE49-F238E27FC236}">
                <a16:creationId xmlns:a16="http://schemas.microsoft.com/office/drawing/2014/main" id="{2C957A80-D08E-4EEA-A03F-0240D6F48ACE}"/>
              </a:ext>
            </a:extLst>
          </p:cNvPr>
          <p:cNvSpPr/>
          <p:nvPr/>
        </p:nvSpPr>
        <p:spPr>
          <a:xfrm>
            <a:off x="1642560" y="1927334"/>
            <a:ext cx="199218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A8F7577-46CD-40CA-8A08-2CC7FA410325}"/>
              </a:ext>
            </a:extLst>
          </p:cNvPr>
          <p:cNvSpPr txBox="1"/>
          <p:nvPr/>
        </p:nvSpPr>
        <p:spPr>
          <a:xfrm>
            <a:off x="4638708" y="186817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1.15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1390911-11DD-4997-A524-AE1C3D5ECE40}"/>
              </a:ext>
            </a:extLst>
          </p:cNvPr>
          <p:cNvSpPr/>
          <p:nvPr/>
        </p:nvSpPr>
        <p:spPr>
          <a:xfrm>
            <a:off x="1642560" y="2232655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0" name="오각형 26">
            <a:extLst>
              <a:ext uri="{FF2B5EF4-FFF2-40B4-BE49-F238E27FC236}">
                <a16:creationId xmlns:a16="http://schemas.microsoft.com/office/drawing/2014/main" id="{69AB4B7C-2846-4FF4-A3D4-446DBE47F921}"/>
              </a:ext>
            </a:extLst>
          </p:cNvPr>
          <p:cNvSpPr/>
          <p:nvPr/>
        </p:nvSpPr>
        <p:spPr>
          <a:xfrm>
            <a:off x="1642560" y="2235111"/>
            <a:ext cx="184740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3C53C6-F4D3-44E1-9709-6BEDB0F0B882}"/>
              </a:ext>
            </a:extLst>
          </p:cNvPr>
          <p:cNvSpPr txBox="1"/>
          <p:nvPr/>
        </p:nvSpPr>
        <p:spPr>
          <a:xfrm>
            <a:off x="4547268" y="2175947"/>
            <a:ext cx="522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1.11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B8FD45-5042-4DA9-B072-949BE986EC8C}"/>
              </a:ext>
            </a:extLst>
          </p:cNvPr>
          <p:cNvSpPr/>
          <p:nvPr/>
        </p:nvSpPr>
        <p:spPr>
          <a:xfrm>
            <a:off x="1642560" y="2541334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3" name="오각형 26">
            <a:extLst>
              <a:ext uri="{FF2B5EF4-FFF2-40B4-BE49-F238E27FC236}">
                <a16:creationId xmlns:a16="http://schemas.microsoft.com/office/drawing/2014/main" id="{88D2E8EA-6856-4891-9613-A5AAC1D6F9D9}"/>
              </a:ext>
            </a:extLst>
          </p:cNvPr>
          <p:cNvSpPr/>
          <p:nvPr/>
        </p:nvSpPr>
        <p:spPr>
          <a:xfrm>
            <a:off x="1642559" y="2543790"/>
            <a:ext cx="1763581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2B6461-24C2-4EC5-9119-E28E0C5A0080}"/>
              </a:ext>
            </a:extLst>
          </p:cNvPr>
          <p:cNvSpPr txBox="1"/>
          <p:nvPr/>
        </p:nvSpPr>
        <p:spPr>
          <a:xfrm>
            <a:off x="4478688" y="2484626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1.09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92C3031-D5AA-4A7C-83D6-01C60C799AA8}"/>
              </a:ext>
            </a:extLst>
          </p:cNvPr>
          <p:cNvSpPr/>
          <p:nvPr/>
        </p:nvSpPr>
        <p:spPr>
          <a:xfrm>
            <a:off x="1642560" y="2858090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6" name="오각형 26">
            <a:extLst>
              <a:ext uri="{FF2B5EF4-FFF2-40B4-BE49-F238E27FC236}">
                <a16:creationId xmlns:a16="http://schemas.microsoft.com/office/drawing/2014/main" id="{40C4DC91-5358-4876-8F09-3AACE91F3712}"/>
              </a:ext>
            </a:extLst>
          </p:cNvPr>
          <p:cNvSpPr/>
          <p:nvPr/>
        </p:nvSpPr>
        <p:spPr>
          <a:xfrm>
            <a:off x="1642559" y="2860546"/>
            <a:ext cx="1705887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7967568-FF19-421C-9A3F-B98EFB0C8FC8}"/>
              </a:ext>
            </a:extLst>
          </p:cNvPr>
          <p:cNvSpPr txBox="1"/>
          <p:nvPr/>
        </p:nvSpPr>
        <p:spPr>
          <a:xfrm>
            <a:off x="4432968" y="280138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1.08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3363A0-8E7B-4A7D-90AE-7380CEF1B0CD}"/>
              </a:ext>
            </a:extLst>
          </p:cNvPr>
          <p:cNvSpPr/>
          <p:nvPr/>
        </p:nvSpPr>
        <p:spPr>
          <a:xfrm>
            <a:off x="1642560" y="3175917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59" name="오각형 26">
            <a:extLst>
              <a:ext uri="{FF2B5EF4-FFF2-40B4-BE49-F238E27FC236}">
                <a16:creationId xmlns:a16="http://schemas.microsoft.com/office/drawing/2014/main" id="{28449F40-6363-45B4-B00D-495952FF2C32}"/>
              </a:ext>
            </a:extLst>
          </p:cNvPr>
          <p:cNvSpPr/>
          <p:nvPr/>
        </p:nvSpPr>
        <p:spPr>
          <a:xfrm>
            <a:off x="1642560" y="3178373"/>
            <a:ext cx="1705886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3559EA-E0B4-4BDE-92D1-ECAFF4A2316D}"/>
              </a:ext>
            </a:extLst>
          </p:cNvPr>
          <p:cNvSpPr txBox="1"/>
          <p:nvPr/>
        </p:nvSpPr>
        <p:spPr>
          <a:xfrm>
            <a:off x="4425348" y="3119209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1.08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751CA5-9004-4B6B-B3AD-599EF09C91A1}"/>
              </a:ext>
            </a:extLst>
          </p:cNvPr>
          <p:cNvSpPr/>
          <p:nvPr/>
        </p:nvSpPr>
        <p:spPr>
          <a:xfrm>
            <a:off x="1642560" y="3494206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62" name="오각형 26">
            <a:extLst>
              <a:ext uri="{FF2B5EF4-FFF2-40B4-BE49-F238E27FC236}">
                <a16:creationId xmlns:a16="http://schemas.microsoft.com/office/drawing/2014/main" id="{2EC54F24-E5C3-4DE7-A75E-EC4F879B43DD}"/>
              </a:ext>
            </a:extLst>
          </p:cNvPr>
          <p:cNvSpPr/>
          <p:nvPr/>
        </p:nvSpPr>
        <p:spPr>
          <a:xfrm>
            <a:off x="1642560" y="3496662"/>
            <a:ext cx="158070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DA372E-BF8A-4CDE-9D2D-69F702ABFC93}"/>
              </a:ext>
            </a:extLst>
          </p:cNvPr>
          <p:cNvSpPr txBox="1"/>
          <p:nvPr/>
        </p:nvSpPr>
        <p:spPr>
          <a:xfrm>
            <a:off x="4265328" y="343749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1.05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0FEDDF7-760F-43D8-B446-914A95D14A08}"/>
              </a:ext>
            </a:extLst>
          </p:cNvPr>
          <p:cNvSpPr/>
          <p:nvPr/>
        </p:nvSpPr>
        <p:spPr>
          <a:xfrm>
            <a:off x="1642560" y="3817550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65" name="오각형 26">
            <a:extLst>
              <a:ext uri="{FF2B5EF4-FFF2-40B4-BE49-F238E27FC236}">
                <a16:creationId xmlns:a16="http://schemas.microsoft.com/office/drawing/2014/main" id="{022BFFA3-99CB-49D9-A7EC-FF3B95DA5FD7}"/>
              </a:ext>
            </a:extLst>
          </p:cNvPr>
          <p:cNvSpPr/>
          <p:nvPr/>
        </p:nvSpPr>
        <p:spPr>
          <a:xfrm>
            <a:off x="1642560" y="3820006"/>
            <a:ext cx="158070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82D8CE-A4D7-400D-8230-581AD09077C6}"/>
              </a:ext>
            </a:extLst>
          </p:cNvPr>
          <p:cNvSpPr txBox="1"/>
          <p:nvPr/>
        </p:nvSpPr>
        <p:spPr>
          <a:xfrm>
            <a:off x="4265328" y="376084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1.05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16E1B14B-524B-420E-96F4-53D07EC4E8F6}"/>
              </a:ext>
            </a:extLst>
          </p:cNvPr>
          <p:cNvSpPr/>
          <p:nvPr/>
        </p:nvSpPr>
        <p:spPr>
          <a:xfrm>
            <a:off x="1642560" y="4129100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68" name="오각형 26">
            <a:extLst>
              <a:ext uri="{FF2B5EF4-FFF2-40B4-BE49-F238E27FC236}">
                <a16:creationId xmlns:a16="http://schemas.microsoft.com/office/drawing/2014/main" id="{9F9F2B3A-CDC7-4EE9-AF7D-1FE79410CB63}"/>
              </a:ext>
            </a:extLst>
          </p:cNvPr>
          <p:cNvSpPr/>
          <p:nvPr/>
        </p:nvSpPr>
        <p:spPr>
          <a:xfrm>
            <a:off x="1642560" y="4131556"/>
            <a:ext cx="121494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03440E8-BD3D-49A2-A5DD-2229B1D5EECE}"/>
              </a:ext>
            </a:extLst>
          </p:cNvPr>
          <p:cNvSpPr txBox="1"/>
          <p:nvPr/>
        </p:nvSpPr>
        <p:spPr>
          <a:xfrm>
            <a:off x="3914808" y="4072392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0.97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371A60E-FBCB-4DAD-9B2A-CED895DFEF3B}"/>
              </a:ext>
            </a:extLst>
          </p:cNvPr>
          <p:cNvSpPr/>
          <p:nvPr/>
        </p:nvSpPr>
        <p:spPr>
          <a:xfrm>
            <a:off x="1642560" y="4453146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71" name="오각형 26">
            <a:extLst>
              <a:ext uri="{FF2B5EF4-FFF2-40B4-BE49-F238E27FC236}">
                <a16:creationId xmlns:a16="http://schemas.microsoft.com/office/drawing/2014/main" id="{9C36B3F3-DFDD-40F4-812B-EE270E7AA915}"/>
              </a:ext>
            </a:extLst>
          </p:cNvPr>
          <p:cNvSpPr/>
          <p:nvPr/>
        </p:nvSpPr>
        <p:spPr>
          <a:xfrm>
            <a:off x="1642560" y="4455602"/>
            <a:ext cx="110826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81F8737-86C4-40F4-BD7B-04AAC63AB8B1}"/>
              </a:ext>
            </a:extLst>
          </p:cNvPr>
          <p:cNvSpPr txBox="1"/>
          <p:nvPr/>
        </p:nvSpPr>
        <p:spPr>
          <a:xfrm>
            <a:off x="3770028" y="439643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0.94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ABC6F02-8095-4FC9-A3EB-02ACE53CF031}"/>
              </a:ext>
            </a:extLst>
          </p:cNvPr>
          <p:cNvSpPr/>
          <p:nvPr/>
        </p:nvSpPr>
        <p:spPr>
          <a:xfrm>
            <a:off x="1642560" y="4772395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74" name="오각형 26">
            <a:extLst>
              <a:ext uri="{FF2B5EF4-FFF2-40B4-BE49-F238E27FC236}">
                <a16:creationId xmlns:a16="http://schemas.microsoft.com/office/drawing/2014/main" id="{DED2C9C7-BCC1-46AD-B4E6-E9FCE6396A37}"/>
              </a:ext>
            </a:extLst>
          </p:cNvPr>
          <p:cNvSpPr/>
          <p:nvPr/>
        </p:nvSpPr>
        <p:spPr>
          <a:xfrm>
            <a:off x="1642560" y="4774851"/>
            <a:ext cx="110826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7E954EF-E046-4871-A780-142080BFE480}"/>
              </a:ext>
            </a:extLst>
          </p:cNvPr>
          <p:cNvSpPr txBox="1"/>
          <p:nvPr/>
        </p:nvSpPr>
        <p:spPr>
          <a:xfrm>
            <a:off x="3770028" y="471568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0.94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150E361-7B2D-4411-AB46-20BDE086D70E}"/>
              </a:ext>
            </a:extLst>
          </p:cNvPr>
          <p:cNvSpPr/>
          <p:nvPr/>
        </p:nvSpPr>
        <p:spPr>
          <a:xfrm>
            <a:off x="1642560" y="5099053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77" name="오각형 26">
            <a:extLst>
              <a:ext uri="{FF2B5EF4-FFF2-40B4-BE49-F238E27FC236}">
                <a16:creationId xmlns:a16="http://schemas.microsoft.com/office/drawing/2014/main" id="{A2208276-5E9A-4383-A92E-7935D1E755BF}"/>
              </a:ext>
            </a:extLst>
          </p:cNvPr>
          <p:cNvSpPr/>
          <p:nvPr/>
        </p:nvSpPr>
        <p:spPr>
          <a:xfrm>
            <a:off x="1642560" y="5101509"/>
            <a:ext cx="107016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7478CDC-26D3-489E-AB13-7A9879BD40F8}"/>
              </a:ext>
            </a:extLst>
          </p:cNvPr>
          <p:cNvSpPr txBox="1"/>
          <p:nvPr/>
        </p:nvSpPr>
        <p:spPr>
          <a:xfrm>
            <a:off x="3701448" y="504234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0.93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9668FCC-1D2D-4AEF-8A2A-6C91A474077B}"/>
              </a:ext>
            </a:extLst>
          </p:cNvPr>
          <p:cNvSpPr/>
          <p:nvPr/>
        </p:nvSpPr>
        <p:spPr>
          <a:xfrm>
            <a:off x="1642560" y="5405276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0" name="오각형 26">
            <a:extLst>
              <a:ext uri="{FF2B5EF4-FFF2-40B4-BE49-F238E27FC236}">
                <a16:creationId xmlns:a16="http://schemas.microsoft.com/office/drawing/2014/main" id="{5F91AC78-2FC6-4177-91A6-3A5A5F962C9C}"/>
              </a:ext>
            </a:extLst>
          </p:cNvPr>
          <p:cNvSpPr/>
          <p:nvPr/>
        </p:nvSpPr>
        <p:spPr>
          <a:xfrm>
            <a:off x="1642560" y="5407732"/>
            <a:ext cx="100158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55B32E-3EE1-46DC-B17F-E068C2D3D34E}"/>
              </a:ext>
            </a:extLst>
          </p:cNvPr>
          <p:cNvSpPr txBox="1"/>
          <p:nvPr/>
        </p:nvSpPr>
        <p:spPr>
          <a:xfrm>
            <a:off x="3701448" y="5348568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0.91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C21FE3A5-1119-4A3F-A2F6-7128A090929D}"/>
              </a:ext>
            </a:extLst>
          </p:cNvPr>
          <p:cNvSpPr/>
          <p:nvPr/>
        </p:nvSpPr>
        <p:spPr>
          <a:xfrm>
            <a:off x="1642560" y="5709043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3" name="오각형 26">
            <a:extLst>
              <a:ext uri="{FF2B5EF4-FFF2-40B4-BE49-F238E27FC236}">
                <a16:creationId xmlns:a16="http://schemas.microsoft.com/office/drawing/2014/main" id="{48B69041-BD5F-4592-8C12-5CAFED2965F9}"/>
              </a:ext>
            </a:extLst>
          </p:cNvPr>
          <p:cNvSpPr/>
          <p:nvPr/>
        </p:nvSpPr>
        <p:spPr>
          <a:xfrm>
            <a:off x="1642560" y="5711499"/>
            <a:ext cx="81108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66B785-9653-47FD-9F5D-4FFBE1840C6D}"/>
              </a:ext>
            </a:extLst>
          </p:cNvPr>
          <p:cNvSpPr txBox="1"/>
          <p:nvPr/>
        </p:nvSpPr>
        <p:spPr>
          <a:xfrm>
            <a:off x="3465228" y="5652335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0.88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6D694E84-A867-4654-B009-F94D388A791A}"/>
              </a:ext>
            </a:extLst>
          </p:cNvPr>
          <p:cNvSpPr/>
          <p:nvPr/>
        </p:nvSpPr>
        <p:spPr>
          <a:xfrm>
            <a:off x="1642560" y="6023968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6" name="오각형 26">
            <a:extLst>
              <a:ext uri="{FF2B5EF4-FFF2-40B4-BE49-F238E27FC236}">
                <a16:creationId xmlns:a16="http://schemas.microsoft.com/office/drawing/2014/main" id="{B76E8F85-6E63-4E4B-BFB8-D03A8C80D3B4}"/>
              </a:ext>
            </a:extLst>
          </p:cNvPr>
          <p:cNvSpPr/>
          <p:nvPr/>
        </p:nvSpPr>
        <p:spPr>
          <a:xfrm>
            <a:off x="1642560" y="6026424"/>
            <a:ext cx="59010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0460E43-B3F8-463E-AF67-88CCC7EBB81C}"/>
              </a:ext>
            </a:extLst>
          </p:cNvPr>
          <p:cNvSpPr txBox="1"/>
          <p:nvPr/>
        </p:nvSpPr>
        <p:spPr>
          <a:xfrm>
            <a:off x="3213768" y="596726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0.83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9EA6FC25-5549-4670-9907-6813C91C313E}"/>
              </a:ext>
            </a:extLst>
          </p:cNvPr>
          <p:cNvSpPr/>
          <p:nvPr/>
        </p:nvSpPr>
        <p:spPr>
          <a:xfrm>
            <a:off x="1642560" y="6345961"/>
            <a:ext cx="4453440" cy="19525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9" name="오각형 26">
            <a:extLst>
              <a:ext uri="{FF2B5EF4-FFF2-40B4-BE49-F238E27FC236}">
                <a16:creationId xmlns:a16="http://schemas.microsoft.com/office/drawing/2014/main" id="{42F45628-F5E0-48CF-B299-352C80044627}"/>
              </a:ext>
            </a:extLst>
          </p:cNvPr>
          <p:cNvSpPr/>
          <p:nvPr/>
        </p:nvSpPr>
        <p:spPr>
          <a:xfrm>
            <a:off x="1642560" y="6348417"/>
            <a:ext cx="155760" cy="195254"/>
          </a:xfrm>
          <a:prstGeom prst="homePlat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E4FD23D-CF9F-49AE-9615-F1FD4C6D0265}"/>
              </a:ext>
            </a:extLst>
          </p:cNvPr>
          <p:cNvSpPr txBox="1"/>
          <p:nvPr/>
        </p:nvSpPr>
        <p:spPr>
          <a:xfrm>
            <a:off x="2817528" y="628925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0.72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F6E8BB1-AEBD-43E2-BC18-A291167B8E9F}"/>
              </a:ext>
            </a:extLst>
          </p:cNvPr>
          <p:cNvSpPr txBox="1"/>
          <p:nvPr/>
        </p:nvSpPr>
        <p:spPr>
          <a:xfrm>
            <a:off x="4560636" y="4973170"/>
            <a:ext cx="1259778" cy="40011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</a:rPr>
              <a:t>전국 </a:t>
            </a:r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</a:rPr>
              <a:t>0.92</a:t>
            </a:r>
            <a:endParaRPr lang="ko-KR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4ED89-512B-4561-8884-198F00018DA0}"/>
              </a:ext>
            </a:extLst>
          </p:cNvPr>
          <p:cNvSpPr txBox="1"/>
          <p:nvPr/>
        </p:nvSpPr>
        <p:spPr>
          <a:xfrm>
            <a:off x="1028976" y="12398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세종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93DA9FC-EF57-40EA-A3D0-EC63C4C8009B}"/>
              </a:ext>
            </a:extLst>
          </p:cNvPr>
          <p:cNvSpPr txBox="1"/>
          <p:nvPr/>
        </p:nvSpPr>
        <p:spPr>
          <a:xfrm>
            <a:off x="1028976" y="155676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전남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460331F-2920-4678-82CE-548F4E7B22B8}"/>
              </a:ext>
            </a:extLst>
          </p:cNvPr>
          <p:cNvSpPr txBox="1"/>
          <p:nvPr/>
        </p:nvSpPr>
        <p:spPr>
          <a:xfrm>
            <a:off x="1028976" y="18603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제주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9CF3A80-4F06-4FC7-B57C-A48E50567633}"/>
              </a:ext>
            </a:extLst>
          </p:cNvPr>
          <p:cNvSpPr txBox="1"/>
          <p:nvPr/>
        </p:nvSpPr>
        <p:spPr>
          <a:xfrm>
            <a:off x="1028976" y="21874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충남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62821D-5A61-45BC-BBB6-A3D11E6DD3F8}"/>
              </a:ext>
            </a:extLst>
          </p:cNvPr>
          <p:cNvSpPr txBox="1"/>
          <p:nvPr/>
        </p:nvSpPr>
        <p:spPr>
          <a:xfrm>
            <a:off x="1028976" y="24936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경북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80E886-CE0C-40EB-8A79-8CE091065DEE}"/>
              </a:ext>
            </a:extLst>
          </p:cNvPr>
          <p:cNvSpPr txBox="1"/>
          <p:nvPr/>
        </p:nvSpPr>
        <p:spPr>
          <a:xfrm>
            <a:off x="1026189" y="28202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울산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0D7D3AA-BCB7-4A78-9881-E9079F163ABD}"/>
              </a:ext>
            </a:extLst>
          </p:cNvPr>
          <p:cNvSpPr txBox="1"/>
          <p:nvPr/>
        </p:nvSpPr>
        <p:spPr>
          <a:xfrm>
            <a:off x="1026189" y="313994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강원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A01072-71C7-4D8E-BB7F-99B79C147F43}"/>
              </a:ext>
            </a:extLst>
          </p:cNvPr>
          <p:cNvSpPr txBox="1"/>
          <p:nvPr/>
        </p:nvSpPr>
        <p:spPr>
          <a:xfrm>
            <a:off x="1026189" y="344772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충북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FEE3606-7222-442B-826F-EFE4B34E0954}"/>
              </a:ext>
            </a:extLst>
          </p:cNvPr>
          <p:cNvSpPr txBox="1"/>
          <p:nvPr/>
        </p:nvSpPr>
        <p:spPr>
          <a:xfrm>
            <a:off x="1025781" y="37743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경남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79CA6C4-23E5-41AA-8B99-72FC470F9898}"/>
              </a:ext>
            </a:extLst>
          </p:cNvPr>
          <p:cNvSpPr txBox="1"/>
          <p:nvPr/>
        </p:nvSpPr>
        <p:spPr>
          <a:xfrm>
            <a:off x="1025781" y="408058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전북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5C575AD-4117-4376-BC54-66568AED023C}"/>
              </a:ext>
            </a:extLst>
          </p:cNvPr>
          <p:cNvSpPr txBox="1"/>
          <p:nvPr/>
        </p:nvSpPr>
        <p:spPr>
          <a:xfrm>
            <a:off x="1025781" y="440623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경기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5F766CF-5EB4-4848-8E0B-6FB4BB334F16}"/>
              </a:ext>
            </a:extLst>
          </p:cNvPr>
          <p:cNvSpPr txBox="1"/>
          <p:nvPr/>
        </p:nvSpPr>
        <p:spPr>
          <a:xfrm>
            <a:off x="1025781" y="470421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인천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1BB5AAF-D6E2-4914-BAA3-59A5659D6630}"/>
              </a:ext>
            </a:extLst>
          </p:cNvPr>
          <p:cNvSpPr txBox="1"/>
          <p:nvPr/>
        </p:nvSpPr>
        <p:spPr>
          <a:xfrm>
            <a:off x="1025781" y="501199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대구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043964B-0BCC-4C92-9EA0-BCB208ED3CE9}"/>
              </a:ext>
            </a:extLst>
          </p:cNvPr>
          <p:cNvSpPr txBox="1"/>
          <p:nvPr/>
        </p:nvSpPr>
        <p:spPr>
          <a:xfrm>
            <a:off x="1033289" y="534856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광주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28F9E4C-DC8C-44C8-9A76-F540D5321AA6}"/>
              </a:ext>
            </a:extLst>
          </p:cNvPr>
          <p:cNvSpPr txBox="1"/>
          <p:nvPr/>
        </p:nvSpPr>
        <p:spPr>
          <a:xfrm>
            <a:off x="1033289" y="56742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대전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C06A4CD-A682-4FE7-A31B-7970248FB736}"/>
              </a:ext>
            </a:extLst>
          </p:cNvPr>
          <p:cNvSpPr txBox="1"/>
          <p:nvPr/>
        </p:nvSpPr>
        <p:spPr>
          <a:xfrm>
            <a:off x="1033289" y="597220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부산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B057779-1E4A-4580-9BE8-5FD8CC465AE3}"/>
              </a:ext>
            </a:extLst>
          </p:cNvPr>
          <p:cNvSpPr txBox="1"/>
          <p:nvPr/>
        </p:nvSpPr>
        <p:spPr>
          <a:xfrm>
            <a:off x="1033289" y="627997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accent1"/>
                </a:solidFill>
              </a:rPr>
              <a:t>서울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23E1286-DC75-4057-B675-5D784362588C}"/>
              </a:ext>
            </a:extLst>
          </p:cNvPr>
          <p:cNvCxnSpPr>
            <a:cxnSpLocks/>
          </p:cNvCxnSpPr>
          <p:nvPr/>
        </p:nvCxnSpPr>
        <p:spPr>
          <a:xfrm>
            <a:off x="1642559" y="1155084"/>
            <a:ext cx="0" cy="5441946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DA3C356E-E3E8-4CF8-A236-79AF9A8B533A}"/>
              </a:ext>
            </a:extLst>
          </p:cNvPr>
          <p:cNvCxnSpPr>
            <a:cxnSpLocks/>
          </p:cNvCxnSpPr>
          <p:nvPr/>
        </p:nvCxnSpPr>
        <p:spPr>
          <a:xfrm flipH="1">
            <a:off x="1577028" y="1268906"/>
            <a:ext cx="4518975" cy="0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33473542-0B2A-403E-B5A2-36E47F370D98}"/>
              </a:ext>
            </a:extLst>
          </p:cNvPr>
          <p:cNvCxnSpPr>
            <a:cxnSpLocks/>
          </p:cNvCxnSpPr>
          <p:nvPr/>
        </p:nvCxnSpPr>
        <p:spPr>
          <a:xfrm>
            <a:off x="2663639" y="1155084"/>
            <a:ext cx="0" cy="5441946"/>
          </a:xfrm>
          <a:prstGeom prst="line">
            <a:avLst/>
          </a:prstGeom>
          <a:ln w="1905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7CE8AB4F-CDF5-4CB3-AC63-2F7A784639FD}"/>
              </a:ext>
            </a:extLst>
          </p:cNvPr>
          <p:cNvSpPr txBox="1"/>
          <p:nvPr/>
        </p:nvSpPr>
        <p:spPr>
          <a:xfrm>
            <a:off x="1405715" y="91926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0.7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9C98CC42-5449-43D4-A412-C54D1DBDED1F}"/>
              </a:ext>
            </a:extLst>
          </p:cNvPr>
          <p:cNvSpPr txBox="1"/>
          <p:nvPr/>
        </p:nvSpPr>
        <p:spPr>
          <a:xfrm>
            <a:off x="2294061" y="92049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0.9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444E90-FE66-4D4D-BC65-F17BD8039DA0}"/>
              </a:ext>
            </a:extLst>
          </p:cNvPr>
          <p:cNvSpPr txBox="1"/>
          <p:nvPr/>
        </p:nvSpPr>
        <p:spPr>
          <a:xfrm>
            <a:off x="3182653" y="919398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1.1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E10F8DB-926D-4059-BB67-1205F4CCDF89}"/>
              </a:ext>
            </a:extLst>
          </p:cNvPr>
          <p:cNvSpPr txBox="1"/>
          <p:nvPr/>
        </p:nvSpPr>
        <p:spPr>
          <a:xfrm>
            <a:off x="4070999" y="92063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1.3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5FD6D66-3DAD-474E-8250-2F37178EB0AD}"/>
              </a:ext>
            </a:extLst>
          </p:cNvPr>
          <p:cNvSpPr txBox="1"/>
          <p:nvPr/>
        </p:nvSpPr>
        <p:spPr>
          <a:xfrm>
            <a:off x="4959591" y="913564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1.5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E8F4ACE-EAFD-4DB5-BFBE-DF4D3A808D53}"/>
              </a:ext>
            </a:extLst>
          </p:cNvPr>
          <p:cNvSpPr txBox="1"/>
          <p:nvPr/>
        </p:nvSpPr>
        <p:spPr>
          <a:xfrm>
            <a:off x="5847937" y="914796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1"/>
                </a:solidFill>
              </a:rPr>
              <a:t>1.7</a:t>
            </a:r>
            <a:endParaRPr lang="ko-KR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5F06FD0F-2299-45F4-8325-6564CA56666C}"/>
              </a:ext>
            </a:extLst>
          </p:cNvPr>
          <p:cNvSpPr txBox="1"/>
          <p:nvPr/>
        </p:nvSpPr>
        <p:spPr>
          <a:xfrm>
            <a:off x="6798115" y="2920157"/>
            <a:ext cx="432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tx2"/>
                </a:solidFill>
              </a:rPr>
              <a:t>세종이 가장 출산율이 높음</a:t>
            </a:r>
            <a:r>
              <a:rPr lang="en-US" altLang="ko-KR" b="1" dirty="0">
                <a:solidFill>
                  <a:schemeClr val="tx2"/>
                </a:solidFill>
              </a:rPr>
              <a:t>, </a:t>
            </a:r>
            <a:r>
              <a:rPr lang="ko-KR" altLang="en-US" b="1" dirty="0">
                <a:solidFill>
                  <a:schemeClr val="tx2"/>
                </a:solidFill>
              </a:rPr>
              <a:t>특이점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FB1E9A9-3A2B-4B3C-B844-F009CC3B6F1E}"/>
              </a:ext>
            </a:extLst>
          </p:cNvPr>
          <p:cNvSpPr txBox="1"/>
          <p:nvPr/>
        </p:nvSpPr>
        <p:spPr>
          <a:xfrm>
            <a:off x="6798114" y="4320857"/>
            <a:ext cx="4328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tx2"/>
                </a:solidFill>
              </a:rPr>
              <a:t>앞서 출산율이 낮아지는 데에 대한        대책 필요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8921968-F749-4D43-B62F-41E728983114}"/>
              </a:ext>
            </a:extLst>
          </p:cNvPr>
          <p:cNvSpPr txBox="1"/>
          <p:nvPr/>
        </p:nvSpPr>
        <p:spPr>
          <a:xfrm>
            <a:off x="6798113" y="5333691"/>
            <a:ext cx="4328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tx2"/>
                </a:solidFill>
              </a:rPr>
              <a:t>출산율이 낮은 시도 </a:t>
            </a:r>
            <a:r>
              <a:rPr lang="en-US" altLang="ko-KR" b="1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altLang="ko-KR" b="1" dirty="0">
                <a:solidFill>
                  <a:schemeClr val="tx2"/>
                </a:solidFill>
              </a:rPr>
              <a:t> </a:t>
            </a:r>
          </a:p>
          <a:p>
            <a:pPr algn="just"/>
            <a:r>
              <a:rPr lang="ko-KR" altLang="en-US" b="1" dirty="0">
                <a:solidFill>
                  <a:schemeClr val="tx2"/>
                </a:solidFill>
              </a:rPr>
              <a:t>지역 중점</a:t>
            </a:r>
            <a:r>
              <a:rPr lang="en-US" altLang="ko-KR" b="1" dirty="0">
                <a:solidFill>
                  <a:schemeClr val="tx2"/>
                </a:solidFill>
              </a:rPr>
              <a:t> </a:t>
            </a:r>
            <a:r>
              <a:rPr lang="ko-KR" altLang="en-US" b="1" dirty="0">
                <a:solidFill>
                  <a:schemeClr val="tx2"/>
                </a:solidFill>
              </a:rPr>
              <a:t>출산 장려정책 활성화의        필요성에 대한 근거자료로서 활용 가능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620D36-CD93-44C9-A31B-7E98B10DA0E2}"/>
              </a:ext>
            </a:extLst>
          </p:cNvPr>
          <p:cNvSpPr txBox="1"/>
          <p:nvPr/>
        </p:nvSpPr>
        <p:spPr>
          <a:xfrm>
            <a:off x="6798115" y="3620507"/>
            <a:ext cx="432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tx2"/>
                </a:solidFill>
              </a:rPr>
              <a:t>서울 부산 대전은 평균에 미치지 못함</a:t>
            </a:r>
          </a:p>
        </p:txBody>
      </p:sp>
      <p:pic>
        <p:nvPicPr>
          <p:cNvPr id="92" name="그림 91">
            <a:extLst>
              <a:ext uri="{FF2B5EF4-FFF2-40B4-BE49-F238E27FC236}">
                <a16:creationId xmlns:a16="http://schemas.microsoft.com/office/drawing/2014/main" id="{D30540E9-A446-41B0-AE9C-3D958E611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45" y="460110"/>
            <a:ext cx="5084314" cy="1486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254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001 </a:t>
              </a:r>
              <a:r>
                <a:rPr lang="ko-KR" altLang="en-US" sz="1200" b="1" dirty="0"/>
                <a:t>분석 활용 방안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/>
                <a:t>세종시의 출산율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4ABFEB8-58C7-495F-9BA0-5F0AC3D44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5" y="1195224"/>
            <a:ext cx="6419189" cy="1985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47F08-DB56-4985-98A1-9DB3BF00F2D8}"/>
              </a:ext>
            </a:extLst>
          </p:cNvPr>
          <p:cNvSpPr txBox="1"/>
          <p:nvPr/>
        </p:nvSpPr>
        <p:spPr>
          <a:xfrm>
            <a:off x="7038978" y="1408166"/>
            <a:ext cx="453323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세종시의 출산율 특이점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세종을 제외한</a:t>
            </a:r>
            <a:endParaRPr lang="en-US" altLang="ko-KR" b="1" dirty="0"/>
          </a:p>
          <a:p>
            <a:r>
              <a:rPr lang="ko-KR" altLang="en-US" b="1" dirty="0"/>
              <a:t>상위 </a:t>
            </a:r>
            <a:r>
              <a:rPr lang="en-US" altLang="ko-KR" b="1" dirty="0"/>
              <a:t>3</a:t>
            </a:r>
            <a:r>
              <a:rPr lang="ko-KR" altLang="en-US" b="1" dirty="0"/>
              <a:t>지역 </a:t>
            </a:r>
            <a:r>
              <a:rPr lang="en-US" altLang="ko-KR" b="1" dirty="0"/>
              <a:t>~ </a:t>
            </a:r>
            <a:r>
              <a:rPr lang="ko-KR" altLang="en-US" b="1" dirty="0"/>
              <a:t>하위 </a:t>
            </a:r>
            <a:r>
              <a:rPr lang="en-US" altLang="ko-KR" b="1" dirty="0"/>
              <a:t>3</a:t>
            </a:r>
            <a:r>
              <a:rPr lang="ko-KR" altLang="en-US" b="1" dirty="0"/>
              <a:t>지역의 차이가 큼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상위 지역과도 차별화될 정도의 출산율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시각화의 결과로 특이점 감지</a:t>
            </a:r>
            <a:r>
              <a:rPr lang="en-US" altLang="ko-KR" b="1" dirty="0"/>
              <a:t>,</a:t>
            </a:r>
          </a:p>
          <a:p>
            <a:r>
              <a:rPr lang="ko-KR" altLang="en-US" b="1" dirty="0"/>
              <a:t>집중 관찰 필요군으로 지정 가능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특징 조사 필요성 활용 지표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앞선 시각화 예제 에서 분석한 그래프</a:t>
            </a:r>
            <a:endParaRPr lang="en-US" altLang="ko-KR" b="1" dirty="0"/>
          </a:p>
          <a:p>
            <a:r>
              <a:rPr lang="en-US" altLang="ko-KR" b="1" dirty="0"/>
              <a:t>&gt; 14 – 15</a:t>
            </a:r>
            <a:r>
              <a:rPr lang="ko-KR" altLang="en-US" b="1" dirty="0"/>
              <a:t>년도 출생아 수 급상승</a:t>
            </a:r>
            <a:endParaRPr lang="en-US" altLang="ko-KR" b="1" dirty="0"/>
          </a:p>
          <a:p>
            <a:r>
              <a:rPr lang="en-US" altLang="ko-KR" b="1" dirty="0"/>
              <a:t>&gt;&gt; </a:t>
            </a:r>
            <a:r>
              <a:rPr lang="ko-KR" altLang="en-US" b="1" dirty="0"/>
              <a:t>원인 분석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C1432AA-31EF-4D5B-AD61-029AAABB3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18" y="3180893"/>
            <a:ext cx="6262189" cy="112745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E2EA9C2-3767-402A-BF7D-5FC485497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15" y="4342833"/>
            <a:ext cx="5739821" cy="2307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119221-44DA-4E80-8542-AD3682950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929" y="4415315"/>
            <a:ext cx="5739821" cy="21627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123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7270917-5EE4-45EB-9F6A-2C324C33F08D}"/>
              </a:ext>
            </a:extLst>
          </p:cNvPr>
          <p:cNvSpPr txBox="1"/>
          <p:nvPr/>
        </p:nvSpPr>
        <p:spPr>
          <a:xfrm>
            <a:off x="7186454" y="2727459"/>
            <a:ext cx="45332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국</a:t>
            </a:r>
            <a:r>
              <a:rPr lang="en-US" altLang="ko-KR" b="1" dirty="0"/>
              <a:t>/</a:t>
            </a:r>
            <a:r>
              <a:rPr lang="ko-KR" altLang="en-US" b="1" dirty="0"/>
              <a:t>공립 유치원 </a:t>
            </a:r>
            <a:r>
              <a:rPr lang="en-US" altLang="ko-KR" b="1" dirty="0"/>
              <a:t>95%,</a:t>
            </a:r>
          </a:p>
          <a:p>
            <a:r>
              <a:rPr lang="ko-KR" altLang="en-US" b="1" dirty="0"/>
              <a:t>전국 국공립 유치원비율 및 원아 비율</a:t>
            </a:r>
            <a:endParaRPr lang="en-US" altLang="ko-KR" b="1" dirty="0"/>
          </a:p>
        </p:txBody>
      </p:sp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4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2238113" cy="660429"/>
            <a:chOff x="1188881" y="351819"/>
            <a:chExt cx="2238113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001 </a:t>
              </a:r>
              <a:r>
                <a:rPr lang="ko-KR" altLang="en-US" sz="1200" b="1" dirty="0"/>
                <a:t>분석 활용 방안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22381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/>
                <a:t>세종시의 출산율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7C6A082-E21B-424A-B7E2-D3BD9B939C18}"/>
              </a:ext>
            </a:extLst>
          </p:cNvPr>
          <p:cNvSpPr txBox="1"/>
          <p:nvPr/>
        </p:nvSpPr>
        <p:spPr>
          <a:xfrm>
            <a:off x="7186454" y="2731520"/>
            <a:ext cx="453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타 도시와 비교되는 특이점</a:t>
            </a:r>
            <a:endParaRPr lang="en-US" altLang="ko-KR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AE4BAA1-40A8-4FF1-B821-93993949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1622567"/>
            <a:ext cx="6048375" cy="771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68D007-F439-4C78-94E3-9FA4396E88BA}"/>
              </a:ext>
            </a:extLst>
          </p:cNvPr>
          <p:cNvSpPr txBox="1"/>
          <p:nvPr/>
        </p:nvSpPr>
        <p:spPr>
          <a:xfrm>
            <a:off x="2618589" y="2439218"/>
            <a:ext cx="4152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b="1" dirty="0">
                <a:latin typeface="+mn-ea"/>
              </a:rPr>
              <a:t>조선일보 </a:t>
            </a:r>
            <a:r>
              <a:rPr lang="ko-KR" altLang="en-US" sz="1200" b="1" dirty="0" err="1">
                <a:latin typeface="+mn-ea"/>
              </a:rPr>
              <a:t>양모듬기자</a:t>
            </a:r>
            <a:r>
              <a:rPr lang="en-US" altLang="ko-KR" sz="1200" b="1" dirty="0">
                <a:latin typeface="+mn-ea"/>
              </a:rPr>
              <a:t> - </a:t>
            </a:r>
            <a:r>
              <a:rPr lang="ko-KR" altLang="en-US" sz="1200" b="1" i="0" dirty="0">
                <a:effectLst/>
                <a:latin typeface="AppleSDGothicNeo-Regular"/>
              </a:rPr>
              <a:t>세종시가 </a:t>
            </a:r>
            <a:r>
              <a:rPr lang="en-US" altLang="ko-KR" sz="1200" b="1" i="0" dirty="0">
                <a:effectLst/>
                <a:latin typeface="AppleSDGothicNeo-Regular"/>
              </a:rPr>
              <a:t>'</a:t>
            </a:r>
            <a:r>
              <a:rPr lang="ko-KR" altLang="en-US" sz="1200" b="1" i="0" dirty="0">
                <a:effectLst/>
                <a:latin typeface="AppleSDGothicNeo-Regular"/>
              </a:rPr>
              <a:t>출산王</a:t>
            </a:r>
            <a:r>
              <a:rPr lang="en-US" altLang="ko-KR" sz="1200" b="1" i="0" dirty="0">
                <a:effectLst/>
                <a:latin typeface="AppleSDGothicNeo-Regular"/>
              </a:rPr>
              <a:t>'</a:t>
            </a:r>
            <a:r>
              <a:rPr lang="ko-KR" altLang="en-US" sz="1200" b="1" i="0" dirty="0">
                <a:effectLst/>
                <a:latin typeface="AppleSDGothicNeo-Regular"/>
              </a:rPr>
              <a:t>이로소이다</a:t>
            </a:r>
            <a:r>
              <a:rPr lang="en-US" altLang="ko-KR" sz="1200" b="1" i="0" dirty="0">
                <a:effectLst/>
                <a:latin typeface="AppleSDGothicNeo-Regular"/>
              </a:rPr>
              <a:t>(2016)</a:t>
            </a:r>
            <a:endParaRPr lang="ko-KR" altLang="en-US" sz="1200" b="1" i="0" dirty="0">
              <a:effectLst/>
              <a:latin typeface="AppleSDGothicNeo-Regular"/>
            </a:endParaRPr>
          </a:p>
          <a:p>
            <a:pPr algn="r"/>
            <a:endParaRPr lang="ko-KR" altLang="en-US" sz="1200" b="1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8F8A053-470B-419D-B6D9-8ACA7F74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0" y="2907456"/>
            <a:ext cx="6143625" cy="12477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4ECF072-65B1-4FC9-9AEF-328863F7F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765" y="4155231"/>
            <a:ext cx="3162300" cy="154618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9C28C34-5938-4B18-BA40-7A9B23B3F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40" y="4138490"/>
            <a:ext cx="2981325" cy="115637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7FB86D5-F8CC-45F4-B639-053EFA4900EF}"/>
              </a:ext>
            </a:extLst>
          </p:cNvPr>
          <p:cNvSpPr txBox="1"/>
          <p:nvPr/>
        </p:nvSpPr>
        <p:spPr>
          <a:xfrm>
            <a:off x="1782411" y="6387602"/>
            <a:ext cx="5404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ko-KR" altLang="en-US" sz="1200" b="1" dirty="0">
                <a:latin typeface="+mn-ea"/>
              </a:rPr>
              <a:t>서울</a:t>
            </a:r>
            <a:r>
              <a:rPr lang="en-US" altLang="ko-KR" sz="1200" b="1" dirty="0">
                <a:latin typeface="+mn-ea"/>
              </a:rPr>
              <a:t>Public News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세종 박찬구 선임기자</a:t>
            </a:r>
            <a:r>
              <a:rPr lang="en-US" altLang="ko-KR" sz="1200" b="1" dirty="0">
                <a:latin typeface="+mn-ea"/>
              </a:rPr>
              <a:t>- </a:t>
            </a:r>
            <a:r>
              <a:rPr lang="ko-KR" altLang="en-US" sz="1200" b="1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출산율 </a:t>
            </a:r>
            <a:r>
              <a:rPr lang="en-US" altLang="ko-KR" sz="1200" b="1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 세종시의 ‘비밀’</a:t>
            </a:r>
            <a:r>
              <a:rPr lang="en-US" altLang="ko-KR" sz="1200" b="1" i="0" dirty="0">
                <a:solidFill>
                  <a:srgbClr val="444444"/>
                </a:solidFill>
                <a:effectLst/>
                <a:latin typeface="+mn-ea"/>
                <a:ea typeface="맑은 고딕" panose="020B0503020000020004" pitchFamily="50" charset="-127"/>
              </a:rPr>
              <a:t>(2017)</a:t>
            </a:r>
            <a:endParaRPr lang="ko-KR" altLang="en-US" sz="1200" b="1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1FC0041E-2779-40B0-94C3-966C5C98F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40" y="5282702"/>
            <a:ext cx="2981325" cy="110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2D89B1-3C5F-40C5-AB9D-8ED35BA6CA17}"/>
              </a:ext>
            </a:extLst>
          </p:cNvPr>
          <p:cNvSpPr txBox="1"/>
          <p:nvPr/>
        </p:nvSpPr>
        <p:spPr>
          <a:xfrm>
            <a:off x="6893065" y="1645316"/>
            <a:ext cx="3980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14~15</a:t>
            </a:r>
            <a:r>
              <a:rPr lang="ko-KR" altLang="en-US" b="1" dirty="0"/>
              <a:t>년도의 출산율 급상승의 이유</a:t>
            </a:r>
            <a:endParaRPr lang="en-US" altLang="ko-KR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8B6CDD-6C18-4EE2-9576-2FAE45532A4D}"/>
              </a:ext>
            </a:extLst>
          </p:cNvPr>
          <p:cNvSpPr txBox="1"/>
          <p:nvPr/>
        </p:nvSpPr>
        <p:spPr>
          <a:xfrm>
            <a:off x="7186454" y="3826363"/>
            <a:ext cx="45332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매매가 대비 전세가 비율</a:t>
            </a:r>
            <a:endParaRPr lang="en-US" altLang="ko-KR" b="1" dirty="0"/>
          </a:p>
          <a:p>
            <a:r>
              <a:rPr lang="en-US" altLang="ko-KR" b="1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b="1" i="0" dirty="0">
                <a:solidFill>
                  <a:srgbClr val="444444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주거비 부담이 상대적으로 낮음</a:t>
            </a:r>
            <a:endParaRPr lang="en-US" altLang="ko-KR" b="1" i="0" dirty="0">
              <a:solidFill>
                <a:srgbClr val="444444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solidFill>
                <a:srgbClr val="44444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b="1" dirty="0">
              <a:solidFill>
                <a:srgbClr val="44444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&gt;&gt;</a:t>
            </a:r>
            <a:r>
              <a:rPr lang="ko-KR" altLang="en-US" b="1" dirty="0">
                <a:solidFill>
                  <a:srgbClr val="44444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교육 및 주거비 부담 최소화</a:t>
            </a:r>
            <a:endParaRPr lang="en-US" altLang="ko-KR" b="1" dirty="0">
              <a:solidFill>
                <a:srgbClr val="44444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/>
              <a:t>출산율을 높이는 환경요인에 </a:t>
            </a:r>
            <a:r>
              <a:rPr lang="en-US" altLang="ko-KR" b="1" dirty="0"/>
              <a:t>	        </a:t>
            </a:r>
            <a:r>
              <a:rPr lang="ko-KR" altLang="en-US" b="1" dirty="0"/>
              <a:t>돌봄과 주거가 큰 영향요소</a:t>
            </a:r>
            <a:endParaRPr lang="en-US" altLang="ko-KR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3384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2" grpId="0"/>
      <p:bldP spid="33" grpId="0"/>
      <p:bldP spid="2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5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3884397" cy="660429"/>
            <a:chOff x="1188881" y="351819"/>
            <a:chExt cx="3884397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001 </a:t>
              </a:r>
              <a:r>
                <a:rPr lang="ko-KR" altLang="en-US" sz="1200" b="1" dirty="0"/>
                <a:t>분석 활용 방안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3884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/>
                <a:t>출산 연령의 상승에 따른 변화</a:t>
              </a: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EA2507F-4DA8-46A5-955D-4F10B978D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0" y="1320484"/>
            <a:ext cx="10666421" cy="2895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5A870B-0273-44CD-9570-071866C4FA34}"/>
              </a:ext>
            </a:extLst>
          </p:cNvPr>
          <p:cNvSpPr txBox="1"/>
          <p:nvPr/>
        </p:nvSpPr>
        <p:spPr>
          <a:xfrm>
            <a:off x="726773" y="4793509"/>
            <a:ext cx="1025102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여성과 남성 모두의 초혼연령이 계속해서 증가</a:t>
            </a: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여성의 초혼연령 증가 </a:t>
            </a:r>
            <a:r>
              <a:rPr lang="en-US" altLang="ko-KR" sz="2000" b="1" dirty="0">
                <a:sym typeface="Wingdings" panose="05000000000000000000" pitchFamily="2" charset="2"/>
              </a:rPr>
              <a:t>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출산연령 증가</a:t>
            </a:r>
            <a:endParaRPr lang="en-US" altLang="ko-KR" sz="20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6888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6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3884397" cy="660429"/>
            <a:chOff x="1188881" y="351819"/>
            <a:chExt cx="3884397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001 </a:t>
              </a:r>
              <a:r>
                <a:rPr lang="ko-KR" altLang="en-US" sz="1200" b="1" dirty="0"/>
                <a:t>분석 활용 방안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388439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/>
                <a:t>출산 연령의 상승에 따른 변화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5A870B-0273-44CD-9570-071866C4FA34}"/>
              </a:ext>
            </a:extLst>
          </p:cNvPr>
          <p:cNvSpPr txBox="1"/>
          <p:nvPr/>
        </p:nvSpPr>
        <p:spPr>
          <a:xfrm>
            <a:off x="6522091" y="1771172"/>
            <a:ext cx="522768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노산 기준 연령은 </a:t>
            </a:r>
            <a:r>
              <a:rPr lang="en-US" altLang="ko-KR" b="1" dirty="0"/>
              <a:t>35</a:t>
            </a:r>
            <a:r>
              <a:rPr lang="ko-KR" altLang="en-US" b="1" dirty="0"/>
              <a:t>세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초혼연령과 출산연령에 따른 노산 확률 증가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노산 에 따른 난산 및 산모 건강 우려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&gt;&gt; </a:t>
            </a:r>
            <a:r>
              <a:rPr lang="ko-KR" altLang="en-US" b="1" dirty="0"/>
              <a:t>노산 임산부에 대한 복지 및 건강 </a:t>
            </a:r>
            <a:r>
              <a:rPr lang="ko-KR" altLang="en-US" b="1" dirty="0" err="1"/>
              <a:t>관리책</a:t>
            </a:r>
            <a:r>
              <a:rPr lang="ko-KR" altLang="en-US" b="1" dirty="0"/>
              <a:t> 필요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0FE2A5-90FE-49EB-845B-7C6D43C98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007" y="2933603"/>
            <a:ext cx="33337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노산 기준, 임신할 수 있을까요? [산부인과] : 네이버 블로그">
            <a:extLst>
              <a:ext uri="{FF2B5EF4-FFF2-40B4-BE49-F238E27FC236}">
                <a16:creationId xmlns:a16="http://schemas.microsoft.com/office/drawing/2014/main" id="{FD899C37-552D-4650-B20A-488053C20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99" y="1012248"/>
            <a:ext cx="4039595" cy="204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2040세대 임산부들이 원하는 정부의 임산부 지원정책(자료 : 인구보건복지협회)">
            <a:extLst>
              <a:ext uri="{FF2B5EF4-FFF2-40B4-BE49-F238E27FC236}">
                <a16:creationId xmlns:a16="http://schemas.microsoft.com/office/drawing/2014/main" id="{29386B83-D99D-4F09-9B5E-9CAB09C43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52" y="1740586"/>
            <a:ext cx="5715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임산부 혜택] 18가지 정부 지원 임신/출산 복지 혜택 총정리">
            <a:extLst>
              <a:ext uri="{FF2B5EF4-FFF2-40B4-BE49-F238E27FC236}">
                <a16:creationId xmlns:a16="http://schemas.microsoft.com/office/drawing/2014/main" id="{AAD57559-CA1D-4B06-B20D-9320E7670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894" y="1827855"/>
            <a:ext cx="2503604" cy="391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04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7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2677336" cy="660429"/>
            <a:chOff x="1188881" y="351819"/>
            <a:chExt cx="2677336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001 </a:t>
              </a:r>
              <a:r>
                <a:rPr lang="ko-KR" altLang="en-US" sz="1200" b="1" dirty="0"/>
                <a:t>분석 활용 방안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26773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/>
                <a:t>시장경쟁 참여 지표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D93D135-340F-464C-A678-CFD669012418}"/>
              </a:ext>
            </a:extLst>
          </p:cNvPr>
          <p:cNvSpPr txBox="1"/>
          <p:nvPr/>
        </p:nvSpPr>
        <p:spPr>
          <a:xfrm>
            <a:off x="1143908" y="4286569"/>
            <a:ext cx="1025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b="1" dirty="0"/>
              <a:t>인구는 증가하는데 반해 혼인율은 급락</a:t>
            </a:r>
            <a:endParaRPr lang="en-US" altLang="ko-KR" sz="20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CC38DB-0E44-4B86-B039-21FAEE60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673" y="1320484"/>
            <a:ext cx="7202651" cy="2809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6167E1C-0058-4970-A0E8-88976AC89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89" y="1402215"/>
            <a:ext cx="10666421" cy="2678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F43E38-D6AE-45B3-8592-AD554258A6F8}"/>
              </a:ext>
            </a:extLst>
          </p:cNvPr>
          <p:cNvSpPr txBox="1"/>
          <p:nvPr/>
        </p:nvSpPr>
        <p:spPr>
          <a:xfrm>
            <a:off x="1143908" y="4896169"/>
            <a:ext cx="10251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&gt;&gt; 1</a:t>
            </a:r>
            <a:r>
              <a:rPr lang="ko-KR" altLang="en-US" sz="2000" b="1" dirty="0"/>
              <a:t>인 가구 및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인 가구의 증가를 짐작 가능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183770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男 직장인 5명 중 4명 “육아휴직 사용 못했다” : 뉴스 : 동아닷컴">
            <a:extLst>
              <a:ext uri="{FF2B5EF4-FFF2-40B4-BE49-F238E27FC236}">
                <a16:creationId xmlns:a16="http://schemas.microsoft.com/office/drawing/2014/main" id="{EB017905-2FD1-4DA2-B0CB-CDC1D9C4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431" y="1200359"/>
            <a:ext cx="2152517" cy="274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마음 편하게 육아휴직 쓰세요'...일·가정 양립 힘쓰는 기업들">
            <a:extLst>
              <a:ext uri="{FF2B5EF4-FFF2-40B4-BE49-F238E27FC236}">
                <a16:creationId xmlns:a16="http://schemas.microsoft.com/office/drawing/2014/main" id="{7C24F16B-DD48-4C9A-8696-31357EAE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950" y="1200359"/>
            <a:ext cx="2056020" cy="274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/>
          </a:p>
        </p:txBody>
      </p:sp>
      <p:grpSp>
        <p:nvGrpSpPr>
          <p:cNvPr id="9" name="그룹 8"/>
          <p:cNvGrpSpPr/>
          <p:nvPr/>
        </p:nvGrpSpPr>
        <p:grpSpPr>
          <a:xfrm>
            <a:off x="1188881" y="351819"/>
            <a:ext cx="2677336" cy="660429"/>
            <a:chOff x="1188881" y="351819"/>
            <a:chExt cx="2677336" cy="660429"/>
          </a:xfrm>
        </p:grpSpPr>
        <p:sp>
          <p:nvSpPr>
            <p:cNvPr id="10" name="TextBox 9"/>
            <p:cNvSpPr txBox="1"/>
            <p:nvPr/>
          </p:nvSpPr>
          <p:spPr>
            <a:xfrm>
              <a:off x="1188881" y="351819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001 </a:t>
              </a:r>
              <a:r>
                <a:rPr lang="ko-KR" altLang="en-US" sz="1200" b="1" dirty="0"/>
                <a:t>분석 활용 방안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88881" y="581361"/>
              <a:ext cx="26773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b="1" dirty="0"/>
                <a:t>시장경쟁 참여 지표</a:t>
              </a:r>
            </a:p>
          </p:txBody>
        </p:sp>
      </p:grpSp>
      <p:pic>
        <p:nvPicPr>
          <p:cNvPr id="7170" name="Picture 2" descr="이트너스 복지 알아보기 : 임신 근로자 복지혜택 : 네이버 블로그">
            <a:extLst>
              <a:ext uri="{FF2B5EF4-FFF2-40B4-BE49-F238E27FC236}">
                <a16:creationId xmlns:a16="http://schemas.microsoft.com/office/drawing/2014/main" id="{6DB25755-B0FC-4E9C-B08F-7EA1E9CCB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771" y="3940704"/>
            <a:ext cx="4169678" cy="250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41D1CA6-7BC5-487E-B0FB-AD9685CD4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262" y="1200358"/>
            <a:ext cx="4169678" cy="2740345"/>
          </a:xfrm>
          <a:prstGeom prst="rect">
            <a:avLst/>
          </a:prstGeom>
        </p:spPr>
      </p:pic>
      <p:pic>
        <p:nvPicPr>
          <p:cNvPr id="7172" name="Picture 4" descr="레드오션을 블루오션으로 바꾸는 마케팅 전략">
            <a:extLst>
              <a:ext uri="{FF2B5EF4-FFF2-40B4-BE49-F238E27FC236}">
                <a16:creationId xmlns:a16="http://schemas.microsoft.com/office/drawing/2014/main" id="{A903B639-4C98-4D8E-AC2B-E5B624B6E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449" y="3940705"/>
            <a:ext cx="4148660" cy="25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899A709-7AE9-4306-934F-CE6555966BA7}"/>
              </a:ext>
            </a:extLst>
          </p:cNvPr>
          <p:cNvSpPr txBox="1"/>
          <p:nvPr/>
        </p:nvSpPr>
        <p:spPr>
          <a:xfrm>
            <a:off x="265814" y="323244"/>
            <a:ext cx="7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8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72210" y="1177481"/>
            <a:ext cx="2816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초혼연령</a:t>
            </a:r>
            <a:r>
              <a:rPr lang="en-US" altLang="ko-KR" sz="2400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</a:rPr>
              <a:t>출산연령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88881" y="581361"/>
            <a:ext cx="13917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주제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01E9D6-6608-4805-A028-30146E03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333" y="1804379"/>
            <a:ext cx="4623411" cy="2356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CBB468-B5B9-4C06-9611-0B89FB0E6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221" y="1804378"/>
            <a:ext cx="4332133" cy="2356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00AD30-00E8-4D05-ACC4-92C111992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993" y="4417195"/>
            <a:ext cx="3985100" cy="23038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455395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428423" y="1076884"/>
            <a:ext cx="4926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출생아 수 데이터불러오기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1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441990"/>
            <a:ext cx="35237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출생아 수 데이터 불러오기</a:t>
            </a:r>
          </a:p>
        </p:txBody>
      </p:sp>
      <p:cxnSp>
        <p:nvCxnSpPr>
          <p:cNvPr id="16" name="직선 연결선 22">
            <a:extLst>
              <a:ext uri="{FF2B5EF4-FFF2-40B4-BE49-F238E27FC236}">
                <a16:creationId xmlns:a16="http://schemas.microsoft.com/office/drawing/2014/main" id="{952D8075-FF6F-F34F-90F2-3CD75747087B}"/>
              </a:ext>
            </a:extLst>
          </p:cNvPr>
          <p:cNvCxnSpPr>
            <a:cxnSpLocks/>
          </p:cNvCxnSpPr>
          <p:nvPr/>
        </p:nvCxnSpPr>
        <p:spPr>
          <a:xfrm>
            <a:off x="6096000" y="872877"/>
            <a:ext cx="0" cy="59851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BBADB04-25BB-1049-B8D8-13318E7C2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32" y="1068495"/>
            <a:ext cx="2276718" cy="274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7745DA-DFF0-3940-888E-1CE315160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2" y="1508102"/>
            <a:ext cx="5685796" cy="430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E7C6D4D-6F53-D643-B5E7-4DC7B3290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327" b="30534"/>
          <a:stretch/>
        </p:blipFill>
        <p:spPr>
          <a:xfrm>
            <a:off x="202132" y="2082469"/>
            <a:ext cx="1200381" cy="3123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FCDBC7E-2F70-D840-AFA2-EA7E7DE73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32" y="2534836"/>
            <a:ext cx="3778354" cy="466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12B7247-5DFE-A444-8510-016FB1F21A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33" y="3173962"/>
            <a:ext cx="5353098" cy="34980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57907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/>
        </p:nvCxnSpPr>
        <p:spPr>
          <a:xfrm>
            <a:off x="6096000" y="872877"/>
            <a:ext cx="0" cy="59851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2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441990"/>
            <a:ext cx="22381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데이터 재구조화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129C60-403C-2C47-ABE1-A438A999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12" y="1133413"/>
            <a:ext cx="5830178" cy="4793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7A9BB1-48DE-2941-93AD-E9467A69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2" y="1884216"/>
            <a:ext cx="1091646" cy="3554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92E499-83EA-6A43-A523-FAAF654D8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2" y="2491652"/>
            <a:ext cx="3828659" cy="3134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604153-7007-4814-AE65-7BD6ECE902C7}"/>
              </a:ext>
            </a:extLst>
          </p:cNvPr>
          <p:cNvSpPr txBox="1"/>
          <p:nvPr/>
        </p:nvSpPr>
        <p:spPr>
          <a:xfrm>
            <a:off x="6428423" y="1076884"/>
            <a:ext cx="3171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tx2"/>
                </a:solidFill>
              </a:rPr>
              <a:t>데이터 재구조화</a:t>
            </a:r>
          </a:p>
        </p:txBody>
      </p:sp>
    </p:spTree>
    <p:extLst>
      <p:ext uri="{BB962C8B-B14F-4D97-AF65-F5344CB8AC3E}">
        <p14:creationId xmlns:p14="http://schemas.microsoft.com/office/powerpoint/2010/main" val="28045110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3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10138" y="441990"/>
            <a:ext cx="28809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200" b="1" dirty="0"/>
              <a:t>필요한 데이터만 추출</a:t>
            </a:r>
          </a:p>
        </p:txBody>
      </p:sp>
      <p:cxnSp>
        <p:nvCxnSpPr>
          <p:cNvPr id="15" name="직선 연결선 22">
            <a:extLst>
              <a:ext uri="{FF2B5EF4-FFF2-40B4-BE49-F238E27FC236}">
                <a16:creationId xmlns:a16="http://schemas.microsoft.com/office/drawing/2014/main" id="{A8E7BD83-7D66-7C46-84FB-171121E42610}"/>
              </a:ext>
            </a:extLst>
          </p:cNvPr>
          <p:cNvCxnSpPr>
            <a:cxnSpLocks/>
          </p:cNvCxnSpPr>
          <p:nvPr/>
        </p:nvCxnSpPr>
        <p:spPr>
          <a:xfrm>
            <a:off x="6096000" y="872877"/>
            <a:ext cx="0" cy="598512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C6D5A1FE-1E56-8341-8450-F4434397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0" y="1221854"/>
            <a:ext cx="3136900" cy="368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432D92A-2131-654F-9978-AF359D39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0" y="1750475"/>
            <a:ext cx="4854826" cy="543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0F78EE-4C3A-8945-8E35-AF4018AA7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00" y="2454285"/>
            <a:ext cx="4184260" cy="267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D9ADD92-6375-5848-80D0-DA1524B11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00" y="2881883"/>
            <a:ext cx="2859341" cy="3592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7B3C16-858D-134B-B463-D31228718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5786" y="1085005"/>
            <a:ext cx="5927296" cy="641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80B186-7F64-3943-A878-6271D4056E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786" y="2022219"/>
            <a:ext cx="1773486" cy="745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4B81F0-BE80-6543-B59C-5323D49B8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786" y="3382682"/>
            <a:ext cx="3793185" cy="462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D3EE489-E44B-F54B-948E-61DB9934A4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5786" y="4022159"/>
            <a:ext cx="5446705" cy="1805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5512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1803</TotalTime>
  <Words>1235</Words>
  <Application>Microsoft Macintosh PowerPoint</Application>
  <PresentationFormat>와이드스크린</PresentationFormat>
  <Paragraphs>327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나눔스퀘어라운드 Regular</vt:lpstr>
      <vt:lpstr>AppleSDGothicNeo-Regular</vt:lpstr>
      <vt:lpstr>휴먼엑스포</vt:lpstr>
      <vt:lpstr>맑은 고딕</vt:lpstr>
      <vt:lpstr>Noto Sans CJK KR Thin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이민식</cp:lastModifiedBy>
  <cp:revision>322</cp:revision>
  <dcterms:created xsi:type="dcterms:W3CDTF">2015-01-21T11:35:38Z</dcterms:created>
  <dcterms:modified xsi:type="dcterms:W3CDTF">2023-05-05T13:05:29Z</dcterms:modified>
</cp:coreProperties>
</file>